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5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6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7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8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9.xml" ContentType="application/vnd.openxmlformats-officedocument.presentationml.notesSl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notesSlides/notesSlide10.xml" ContentType="application/vnd.openxmlformats-officedocument.presentationml.notesSlide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notesSlides/notesSlide11.xml" ContentType="application/vnd.openxmlformats-officedocument.presentationml.notesSlide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12.xml" ContentType="application/vnd.openxmlformats-officedocument.presentationml.notesSlid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307" r:id="rId2"/>
    <p:sldId id="311" r:id="rId3"/>
    <p:sldId id="323" r:id="rId4"/>
    <p:sldId id="313" r:id="rId5"/>
    <p:sldId id="322" r:id="rId6"/>
    <p:sldId id="324" r:id="rId7"/>
    <p:sldId id="325" r:id="rId8"/>
    <p:sldId id="338" r:id="rId9"/>
    <p:sldId id="315" r:id="rId10"/>
    <p:sldId id="326" r:id="rId11"/>
    <p:sldId id="327" r:id="rId12"/>
    <p:sldId id="339" r:id="rId13"/>
    <p:sldId id="317" r:id="rId14"/>
    <p:sldId id="321" r:id="rId15"/>
    <p:sldId id="328" r:id="rId16"/>
    <p:sldId id="329" r:id="rId17"/>
    <p:sldId id="319" r:id="rId18"/>
    <p:sldId id="330" r:id="rId19"/>
    <p:sldId id="331" r:id="rId20"/>
    <p:sldId id="332" r:id="rId21"/>
    <p:sldId id="291" r:id="rId22"/>
    <p:sldId id="296" r:id="rId23"/>
    <p:sldId id="292" r:id="rId24"/>
    <p:sldId id="293" r:id="rId25"/>
    <p:sldId id="294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phie Thomas" initials="ST" lastIdx="1" clrIdx="0">
    <p:extLst>
      <p:ext uri="{19B8F6BF-5375-455C-9EA6-DF929625EA0E}">
        <p15:presenceInfo xmlns:p15="http://schemas.microsoft.com/office/powerpoint/2012/main" userId="Sophie Thom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FDF"/>
    <a:srgbClr val="00749D"/>
    <a:srgbClr val="40C1AC"/>
    <a:srgbClr val="1A92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8" autoAdjust="0"/>
    <p:restoredTop sz="77641" autoAdjust="0"/>
  </p:normalViewPr>
  <p:slideViewPr>
    <p:cSldViewPr snapToGrid="0" showGuides="1">
      <p:cViewPr varScale="1">
        <p:scale>
          <a:sx n="80" d="100"/>
          <a:sy n="80" d="100"/>
        </p:scale>
        <p:origin x="1764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B9EA-8D26-418A-8F51-9F032E895129}" type="datetimeFigureOut">
              <a:rPr lang="en-GB" smtClean="0"/>
              <a:t>12/06/2017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F5CCB-DFBD-4AAA-997C-E7DEC39AC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551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0469BF-2126-4525-A41C-D5BDF644066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562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1145" indent="-271145"/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0469BF-2126-4525-A41C-D5BDF644066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3392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F5CCB-DFBD-4AAA-997C-E7DEC39AC06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827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F5CCB-DFBD-4AAA-997C-E7DEC39AC06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544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F5CCB-DFBD-4AAA-997C-E7DEC39AC06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05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1145" indent="-271145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0469BF-2126-4525-A41C-D5BDF644066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4500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F5CCB-DFBD-4AAA-997C-E7DEC39AC06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2939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F5CCB-DFBD-4AAA-997C-E7DEC39AC06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3206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F5CCB-DFBD-4AAA-997C-E7DEC39AC06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2711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Example of a slide to introduce the app and get the audience connected</a:t>
            </a:r>
          </a:p>
          <a:p>
            <a:r>
              <a:rPr lang="en-GB" dirty="0"/>
              <a:t>Input your own meeting 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F5CCB-DFBD-4AAA-997C-E7DEC39AC06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052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F5CCB-DFBD-4AAA-997C-E7DEC39AC0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924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0469BF-2126-4525-A41C-D5BDF644066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6003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F5CCB-DFBD-4AAA-997C-E7DEC39AC06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511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F5CCB-DFBD-4AAA-997C-E7DEC39AC06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666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F5CCB-DFBD-4AAA-997C-E7DEC39AC06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155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0469BF-2126-4525-A41C-D5BDF644066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875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F5CCB-DFBD-4AAA-997C-E7DEC39AC06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144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F5CCB-DFBD-4AAA-997C-E7DEC39AC06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953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6190" y="1326104"/>
            <a:ext cx="3817823" cy="180890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3600" baseline="0">
                <a:solidFill>
                  <a:srgbClr val="3E4445"/>
                </a:solidFill>
                <a:latin typeface="Verdana Bol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6189" y="3624943"/>
            <a:ext cx="3817823" cy="10355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2100" baseline="0">
                <a:solidFill>
                  <a:srgbClr val="3E4445"/>
                </a:solidFill>
                <a:latin typeface="verdan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7593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alt-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36190" y="1326104"/>
            <a:ext cx="6308896" cy="180890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3600" baseline="0">
                <a:solidFill>
                  <a:srgbClr val="3E4445"/>
                </a:solidFill>
                <a:latin typeface="Verdana Bol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6189" y="3624943"/>
            <a:ext cx="3848725" cy="10355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2100" baseline="0">
                <a:solidFill>
                  <a:srgbClr val="3E4445"/>
                </a:solidFill>
                <a:latin typeface="verdan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8324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alt-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36189" y="1326104"/>
            <a:ext cx="7190639" cy="180890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3600" baseline="0">
                <a:solidFill>
                  <a:srgbClr val="3E4445"/>
                </a:solidFill>
                <a:latin typeface="Verdana Bol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6188" y="3624943"/>
            <a:ext cx="5427155" cy="10355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2100" baseline="0">
                <a:solidFill>
                  <a:srgbClr val="3E4445"/>
                </a:solidFill>
                <a:latin typeface="verdan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5711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alt-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36189" y="1326104"/>
            <a:ext cx="7190639" cy="180890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3600" baseline="0">
                <a:solidFill>
                  <a:srgbClr val="3E4445"/>
                </a:solidFill>
                <a:latin typeface="Verdana Bol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6188" y="3624943"/>
            <a:ext cx="5427155" cy="10355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2100" baseline="0">
                <a:solidFill>
                  <a:srgbClr val="3E4445"/>
                </a:solidFill>
                <a:latin typeface="verdan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4086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alt-1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36190" y="1326104"/>
            <a:ext cx="3817823" cy="180890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3600" baseline="0">
                <a:solidFill>
                  <a:srgbClr val="3E4445"/>
                </a:solidFill>
                <a:latin typeface="Verdana Bol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6189" y="3624943"/>
            <a:ext cx="3817823" cy="10355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2100" baseline="0">
                <a:solidFill>
                  <a:srgbClr val="3E4445"/>
                </a:solidFill>
                <a:latin typeface="verdan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7160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169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Text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3" y="260351"/>
            <a:ext cx="8717797" cy="973137"/>
          </a:xfrm>
          <a:prstGeom prst="rect">
            <a:avLst/>
          </a:prstGeom>
        </p:spPr>
        <p:txBody>
          <a:bodyPr/>
          <a:lstStyle>
            <a:lvl1pPr>
              <a:defRPr lang="en-GB" sz="3200" baseline="0" dirty="0">
                <a:solidFill>
                  <a:srgbClr val="3E4445"/>
                </a:solidFill>
                <a:latin typeface="Verdana Bold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1919287" y="1304925"/>
            <a:ext cx="9793287" cy="48244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3137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Text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26163" y="260351"/>
            <a:ext cx="8717797" cy="973137"/>
          </a:xfrm>
          <a:prstGeom prst="rect">
            <a:avLst/>
          </a:prstGeom>
        </p:spPr>
        <p:txBody>
          <a:bodyPr/>
          <a:lstStyle>
            <a:lvl1pPr>
              <a:defRPr lang="en-GB" sz="3200" baseline="0" dirty="0">
                <a:solidFill>
                  <a:srgbClr val="3E4445"/>
                </a:solidFill>
                <a:latin typeface="Verdana Bold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919287" y="1304925"/>
            <a:ext cx="9793287" cy="48244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8484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alt-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36190" y="1326104"/>
            <a:ext cx="3817823" cy="180890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3600" baseline="0">
                <a:solidFill>
                  <a:srgbClr val="3E4445"/>
                </a:solidFill>
                <a:latin typeface="Verdana Bol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6189" y="3624943"/>
            <a:ext cx="3817823" cy="10355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2100" baseline="0">
                <a:solidFill>
                  <a:srgbClr val="3E4445"/>
                </a:solidFill>
                <a:latin typeface="verdan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380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alt-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36190" y="1326104"/>
            <a:ext cx="6308896" cy="180890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3600" baseline="0">
                <a:solidFill>
                  <a:srgbClr val="3E4445"/>
                </a:solidFill>
                <a:latin typeface="Verdana Bol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6189" y="3624943"/>
            <a:ext cx="4218840" cy="10355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2100" baseline="0">
                <a:solidFill>
                  <a:srgbClr val="3E4445"/>
                </a:solidFill>
                <a:latin typeface="verdan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0617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alt-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36190" y="1326104"/>
            <a:ext cx="6308896" cy="180890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3600" baseline="0">
                <a:solidFill>
                  <a:srgbClr val="3E4445"/>
                </a:solidFill>
                <a:latin typeface="Verdana Bol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6189" y="3624943"/>
            <a:ext cx="4218840" cy="10355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2100" baseline="0">
                <a:solidFill>
                  <a:srgbClr val="3E4445"/>
                </a:solidFill>
                <a:latin typeface="verdan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7746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alt-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36190" y="1326104"/>
            <a:ext cx="6308896" cy="180890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3600" baseline="0">
                <a:solidFill>
                  <a:srgbClr val="3E4445"/>
                </a:solidFill>
                <a:latin typeface="Verdana Bol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6189" y="3624943"/>
            <a:ext cx="3848725" cy="10355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2100" baseline="0">
                <a:solidFill>
                  <a:srgbClr val="3E4445"/>
                </a:solidFill>
                <a:latin typeface="verdan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832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alt-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36190" y="1326104"/>
            <a:ext cx="6308896" cy="180890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3600" baseline="0">
                <a:solidFill>
                  <a:srgbClr val="3E4445"/>
                </a:solidFill>
                <a:latin typeface="Verdana Bol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6189" y="3624943"/>
            <a:ext cx="3848725" cy="10355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2100" baseline="0">
                <a:solidFill>
                  <a:srgbClr val="3E4445"/>
                </a:solidFill>
                <a:latin typeface="verdan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9501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alt-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36190" y="1326104"/>
            <a:ext cx="6308896" cy="180890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3600" baseline="0">
                <a:solidFill>
                  <a:srgbClr val="3E4445"/>
                </a:solidFill>
                <a:latin typeface="Verdana Bol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6189" y="3624943"/>
            <a:ext cx="3848725" cy="10355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2100" baseline="0">
                <a:solidFill>
                  <a:srgbClr val="3E4445"/>
                </a:solidFill>
                <a:latin typeface="verdan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0908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1923216" y="261258"/>
            <a:ext cx="8701241" cy="9688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1919289" y="1306284"/>
            <a:ext cx="9771968" cy="4816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468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200" kern="1200" baseline="0" dirty="0" smtClean="0">
          <a:solidFill>
            <a:srgbClr val="3E4445"/>
          </a:solidFill>
          <a:latin typeface="Verdana Bold" charset="0"/>
          <a:ea typeface="+mj-ea"/>
          <a:cs typeface="+mj-cs"/>
        </a:defRPr>
      </a:lvl1pPr>
    </p:titleStyle>
    <p:bodyStyle>
      <a:lvl1pPr marL="271463" marR="0" indent="-271463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00AEEF"/>
        </a:buClr>
        <a:buSzPct val="150000"/>
        <a:buFontTx/>
        <a:buChar char="●"/>
        <a:tabLst/>
        <a:defRPr lang="en-US" sz="2000" kern="1200" baseline="0" smtClean="0">
          <a:solidFill>
            <a:srgbClr val="3E4445"/>
          </a:solidFill>
          <a:latin typeface="Verdana" charset="0"/>
          <a:ea typeface="+mn-ea"/>
          <a:cs typeface="+mn-cs"/>
        </a:defRPr>
      </a:lvl1pPr>
      <a:lvl2pPr marL="719138" indent="-261938" algn="l" defTabSz="914400" rtl="0" eaLnBrk="1" latinLnBrk="0" hangingPunct="1">
        <a:lnSpc>
          <a:spcPct val="90000"/>
        </a:lnSpc>
        <a:spcBef>
          <a:spcPts val="500"/>
        </a:spcBef>
        <a:buClr>
          <a:srgbClr val="00AEEF"/>
        </a:buClr>
        <a:buSzPct val="150000"/>
        <a:buFontTx/>
        <a:buChar char="●"/>
        <a:defRPr lang="en-US" sz="1800" kern="1200" baseline="0" smtClean="0">
          <a:solidFill>
            <a:srgbClr val="3E4445"/>
          </a:solidFill>
          <a:latin typeface="Verdana" charset="0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90000"/>
        </a:lnSpc>
        <a:spcBef>
          <a:spcPts val="500"/>
        </a:spcBef>
        <a:buClr>
          <a:srgbClr val="00AEEF"/>
        </a:buClr>
        <a:buSzPct val="150000"/>
        <a:buFontTx/>
        <a:buChar char="●"/>
        <a:defRPr lang="en-US" sz="1600" kern="1200" baseline="0" smtClean="0">
          <a:solidFill>
            <a:srgbClr val="3E4445"/>
          </a:solidFill>
          <a:latin typeface="Verdana" charset="0"/>
          <a:ea typeface="+mn-ea"/>
          <a:cs typeface="+mn-cs"/>
        </a:defRPr>
      </a:lvl3pPr>
      <a:lvl4pPr marL="1524000" indent="-152400" algn="l" defTabSz="914400" rtl="0" eaLnBrk="1" latinLnBrk="0" hangingPunct="1">
        <a:lnSpc>
          <a:spcPct val="90000"/>
        </a:lnSpc>
        <a:spcBef>
          <a:spcPts val="500"/>
        </a:spcBef>
        <a:buClr>
          <a:srgbClr val="00AEEF"/>
        </a:buClr>
        <a:buSzPct val="150000"/>
        <a:buFontTx/>
        <a:buChar char="●"/>
        <a:defRPr lang="en-US" sz="1400" kern="1200" baseline="0" smtClean="0">
          <a:solidFill>
            <a:srgbClr val="3E4445"/>
          </a:solidFill>
          <a:latin typeface="Verdana" charset="0"/>
          <a:ea typeface="+mn-ea"/>
          <a:cs typeface="+mn-cs"/>
        </a:defRPr>
      </a:lvl4pPr>
      <a:lvl5pPr marL="1970088" indent="-141288" algn="l" defTabSz="914400" rtl="0" eaLnBrk="1" latinLnBrk="0" hangingPunct="1">
        <a:lnSpc>
          <a:spcPct val="90000"/>
        </a:lnSpc>
        <a:spcBef>
          <a:spcPts val="500"/>
        </a:spcBef>
        <a:buClr>
          <a:srgbClr val="00AEEF"/>
        </a:buClr>
        <a:buSzPct val="150000"/>
        <a:buFontTx/>
        <a:buChar char="●"/>
        <a:defRPr lang="en-GB" sz="1600" kern="1200" baseline="0">
          <a:solidFill>
            <a:srgbClr val="3E4445"/>
          </a:solidFill>
          <a:latin typeface="Verdana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7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etoo.com/resources/guides/the-5-killer-questions-for-employee-comms-meetings-people-will-want-to-attend" TargetMode="External"/><Relationship Id="rId2" Type="http://schemas.openxmlformats.org/officeDocument/2006/relationships/hyperlink" Target="https://www.meetoo.com/why-meetoo/powerpoint-add-in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tags" Target="../tags/tag96.xml"/><Relationship Id="rId18" Type="http://schemas.openxmlformats.org/officeDocument/2006/relationships/tags" Target="../tags/tag101.xml"/><Relationship Id="rId3" Type="http://schemas.openxmlformats.org/officeDocument/2006/relationships/tags" Target="../tags/tag86.xml"/><Relationship Id="rId21" Type="http://schemas.openxmlformats.org/officeDocument/2006/relationships/tags" Target="../tags/tag104.xml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17" Type="http://schemas.openxmlformats.org/officeDocument/2006/relationships/tags" Target="../tags/tag100.xml"/><Relationship Id="rId25" Type="http://schemas.openxmlformats.org/officeDocument/2006/relationships/notesSlide" Target="../notesSlides/notesSlide8.xml"/><Relationship Id="rId2" Type="http://schemas.openxmlformats.org/officeDocument/2006/relationships/tags" Target="../tags/tag85.xml"/><Relationship Id="rId16" Type="http://schemas.openxmlformats.org/officeDocument/2006/relationships/tags" Target="../tags/tag99.xml"/><Relationship Id="rId20" Type="http://schemas.openxmlformats.org/officeDocument/2006/relationships/tags" Target="../tags/tag103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24" Type="http://schemas.openxmlformats.org/officeDocument/2006/relationships/slideLayout" Target="../slideLayouts/slideLayout14.xml"/><Relationship Id="rId5" Type="http://schemas.openxmlformats.org/officeDocument/2006/relationships/tags" Target="../tags/tag88.xml"/><Relationship Id="rId15" Type="http://schemas.openxmlformats.org/officeDocument/2006/relationships/tags" Target="../tags/tag98.xml"/><Relationship Id="rId23" Type="http://schemas.openxmlformats.org/officeDocument/2006/relationships/tags" Target="../tags/tag106.xml"/><Relationship Id="rId10" Type="http://schemas.openxmlformats.org/officeDocument/2006/relationships/tags" Target="../tags/tag93.xml"/><Relationship Id="rId19" Type="http://schemas.openxmlformats.org/officeDocument/2006/relationships/tags" Target="../tags/tag102.xml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tags" Target="../tags/tag97.xml"/><Relationship Id="rId22" Type="http://schemas.openxmlformats.org/officeDocument/2006/relationships/tags" Target="../tags/tag10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13" Type="http://schemas.openxmlformats.org/officeDocument/2006/relationships/tags" Target="../tags/tag119.xml"/><Relationship Id="rId18" Type="http://schemas.openxmlformats.org/officeDocument/2006/relationships/tags" Target="../tags/tag124.xml"/><Relationship Id="rId3" Type="http://schemas.openxmlformats.org/officeDocument/2006/relationships/tags" Target="../tags/tag109.xml"/><Relationship Id="rId21" Type="http://schemas.openxmlformats.org/officeDocument/2006/relationships/notesSlide" Target="../notesSlides/notesSlide9.xml"/><Relationship Id="rId7" Type="http://schemas.openxmlformats.org/officeDocument/2006/relationships/tags" Target="../tags/tag113.xml"/><Relationship Id="rId12" Type="http://schemas.openxmlformats.org/officeDocument/2006/relationships/tags" Target="../tags/tag118.xml"/><Relationship Id="rId17" Type="http://schemas.openxmlformats.org/officeDocument/2006/relationships/tags" Target="../tags/tag123.xml"/><Relationship Id="rId2" Type="http://schemas.openxmlformats.org/officeDocument/2006/relationships/tags" Target="../tags/tag108.xml"/><Relationship Id="rId16" Type="http://schemas.openxmlformats.org/officeDocument/2006/relationships/tags" Target="../tags/tag122.xml"/><Relationship Id="rId20" Type="http://schemas.openxmlformats.org/officeDocument/2006/relationships/slideLayout" Target="../slideLayouts/slideLayout14.xml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tags" Target="../tags/tag117.xml"/><Relationship Id="rId5" Type="http://schemas.openxmlformats.org/officeDocument/2006/relationships/tags" Target="../tags/tag111.xml"/><Relationship Id="rId15" Type="http://schemas.openxmlformats.org/officeDocument/2006/relationships/tags" Target="../tags/tag121.xml"/><Relationship Id="rId10" Type="http://schemas.openxmlformats.org/officeDocument/2006/relationships/tags" Target="../tags/tag116.xml"/><Relationship Id="rId19" Type="http://schemas.openxmlformats.org/officeDocument/2006/relationships/tags" Target="../tags/tag125.xml"/><Relationship Id="rId4" Type="http://schemas.openxmlformats.org/officeDocument/2006/relationships/tags" Target="../tags/tag110.xml"/><Relationship Id="rId9" Type="http://schemas.openxmlformats.org/officeDocument/2006/relationships/tags" Target="../tags/tag115.xml"/><Relationship Id="rId14" Type="http://schemas.openxmlformats.org/officeDocument/2006/relationships/tags" Target="../tags/tag12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33.xml"/><Relationship Id="rId13" Type="http://schemas.openxmlformats.org/officeDocument/2006/relationships/tags" Target="../tags/tag138.xml"/><Relationship Id="rId18" Type="http://schemas.openxmlformats.org/officeDocument/2006/relationships/tags" Target="../tags/tag143.xml"/><Relationship Id="rId3" Type="http://schemas.openxmlformats.org/officeDocument/2006/relationships/tags" Target="../tags/tag128.xml"/><Relationship Id="rId21" Type="http://schemas.openxmlformats.org/officeDocument/2006/relationships/tags" Target="../tags/tag146.xml"/><Relationship Id="rId7" Type="http://schemas.openxmlformats.org/officeDocument/2006/relationships/tags" Target="../tags/tag132.xml"/><Relationship Id="rId12" Type="http://schemas.openxmlformats.org/officeDocument/2006/relationships/tags" Target="../tags/tag137.xml"/><Relationship Id="rId17" Type="http://schemas.openxmlformats.org/officeDocument/2006/relationships/tags" Target="../tags/tag142.xml"/><Relationship Id="rId2" Type="http://schemas.openxmlformats.org/officeDocument/2006/relationships/tags" Target="../tags/tag127.xml"/><Relationship Id="rId16" Type="http://schemas.openxmlformats.org/officeDocument/2006/relationships/tags" Target="../tags/tag141.xml"/><Relationship Id="rId20" Type="http://schemas.openxmlformats.org/officeDocument/2006/relationships/tags" Target="../tags/tag145.xml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11" Type="http://schemas.openxmlformats.org/officeDocument/2006/relationships/tags" Target="../tags/tag136.xml"/><Relationship Id="rId24" Type="http://schemas.openxmlformats.org/officeDocument/2006/relationships/slideLayout" Target="../slideLayouts/slideLayout14.xml"/><Relationship Id="rId5" Type="http://schemas.openxmlformats.org/officeDocument/2006/relationships/tags" Target="../tags/tag130.xml"/><Relationship Id="rId15" Type="http://schemas.openxmlformats.org/officeDocument/2006/relationships/tags" Target="../tags/tag140.xml"/><Relationship Id="rId23" Type="http://schemas.openxmlformats.org/officeDocument/2006/relationships/tags" Target="../tags/tag148.xml"/><Relationship Id="rId10" Type="http://schemas.openxmlformats.org/officeDocument/2006/relationships/tags" Target="../tags/tag135.xml"/><Relationship Id="rId19" Type="http://schemas.openxmlformats.org/officeDocument/2006/relationships/tags" Target="../tags/tag144.xml"/><Relationship Id="rId4" Type="http://schemas.openxmlformats.org/officeDocument/2006/relationships/tags" Target="../tags/tag129.xml"/><Relationship Id="rId9" Type="http://schemas.openxmlformats.org/officeDocument/2006/relationships/tags" Target="../tags/tag134.xml"/><Relationship Id="rId14" Type="http://schemas.openxmlformats.org/officeDocument/2006/relationships/tags" Target="../tags/tag139.xml"/><Relationship Id="rId22" Type="http://schemas.openxmlformats.org/officeDocument/2006/relationships/tags" Target="../tags/tag14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13" Type="http://schemas.openxmlformats.org/officeDocument/2006/relationships/tags" Target="../tags/tag161.xml"/><Relationship Id="rId18" Type="http://schemas.openxmlformats.org/officeDocument/2006/relationships/tags" Target="../tags/tag166.xml"/><Relationship Id="rId3" Type="http://schemas.openxmlformats.org/officeDocument/2006/relationships/tags" Target="../tags/tag151.xml"/><Relationship Id="rId21" Type="http://schemas.openxmlformats.org/officeDocument/2006/relationships/notesSlide" Target="../notesSlides/notesSlide11.xml"/><Relationship Id="rId7" Type="http://schemas.openxmlformats.org/officeDocument/2006/relationships/tags" Target="../tags/tag155.xml"/><Relationship Id="rId12" Type="http://schemas.openxmlformats.org/officeDocument/2006/relationships/tags" Target="../tags/tag160.xml"/><Relationship Id="rId17" Type="http://schemas.openxmlformats.org/officeDocument/2006/relationships/tags" Target="../tags/tag165.xml"/><Relationship Id="rId2" Type="http://schemas.openxmlformats.org/officeDocument/2006/relationships/tags" Target="../tags/tag150.xml"/><Relationship Id="rId16" Type="http://schemas.openxmlformats.org/officeDocument/2006/relationships/tags" Target="../tags/tag164.xml"/><Relationship Id="rId20" Type="http://schemas.openxmlformats.org/officeDocument/2006/relationships/slideLayout" Target="../slideLayouts/slideLayout14.xml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11" Type="http://schemas.openxmlformats.org/officeDocument/2006/relationships/tags" Target="../tags/tag159.xml"/><Relationship Id="rId5" Type="http://schemas.openxmlformats.org/officeDocument/2006/relationships/tags" Target="../tags/tag153.xml"/><Relationship Id="rId15" Type="http://schemas.openxmlformats.org/officeDocument/2006/relationships/tags" Target="../tags/tag163.xml"/><Relationship Id="rId10" Type="http://schemas.openxmlformats.org/officeDocument/2006/relationships/tags" Target="../tags/tag158.xml"/><Relationship Id="rId19" Type="http://schemas.openxmlformats.org/officeDocument/2006/relationships/tags" Target="../tags/tag167.xml"/><Relationship Id="rId4" Type="http://schemas.openxmlformats.org/officeDocument/2006/relationships/tags" Target="../tags/tag152.xml"/><Relationship Id="rId9" Type="http://schemas.openxmlformats.org/officeDocument/2006/relationships/tags" Target="../tags/tag157.xml"/><Relationship Id="rId14" Type="http://schemas.openxmlformats.org/officeDocument/2006/relationships/tags" Target="../tags/tag16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75.xml"/><Relationship Id="rId13" Type="http://schemas.openxmlformats.org/officeDocument/2006/relationships/tags" Target="../tags/tag180.xml"/><Relationship Id="rId18" Type="http://schemas.openxmlformats.org/officeDocument/2006/relationships/tags" Target="../tags/tag185.xml"/><Relationship Id="rId3" Type="http://schemas.openxmlformats.org/officeDocument/2006/relationships/tags" Target="../tags/tag170.xml"/><Relationship Id="rId21" Type="http://schemas.openxmlformats.org/officeDocument/2006/relationships/notesSlide" Target="../notesSlides/notesSlide12.xml"/><Relationship Id="rId7" Type="http://schemas.openxmlformats.org/officeDocument/2006/relationships/tags" Target="../tags/tag174.xml"/><Relationship Id="rId12" Type="http://schemas.openxmlformats.org/officeDocument/2006/relationships/tags" Target="../tags/tag179.xml"/><Relationship Id="rId17" Type="http://schemas.openxmlformats.org/officeDocument/2006/relationships/tags" Target="../tags/tag184.xml"/><Relationship Id="rId2" Type="http://schemas.openxmlformats.org/officeDocument/2006/relationships/tags" Target="../tags/tag169.xml"/><Relationship Id="rId16" Type="http://schemas.openxmlformats.org/officeDocument/2006/relationships/tags" Target="../tags/tag183.xml"/><Relationship Id="rId20" Type="http://schemas.openxmlformats.org/officeDocument/2006/relationships/slideLayout" Target="../slideLayouts/slideLayout14.xml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11" Type="http://schemas.openxmlformats.org/officeDocument/2006/relationships/tags" Target="../tags/tag178.xml"/><Relationship Id="rId5" Type="http://schemas.openxmlformats.org/officeDocument/2006/relationships/tags" Target="../tags/tag172.xml"/><Relationship Id="rId15" Type="http://schemas.openxmlformats.org/officeDocument/2006/relationships/tags" Target="../tags/tag182.xml"/><Relationship Id="rId10" Type="http://schemas.openxmlformats.org/officeDocument/2006/relationships/tags" Target="../tags/tag177.xml"/><Relationship Id="rId19" Type="http://schemas.openxmlformats.org/officeDocument/2006/relationships/tags" Target="../tags/tag186.xml"/><Relationship Id="rId4" Type="http://schemas.openxmlformats.org/officeDocument/2006/relationships/tags" Target="../tags/tag171.xml"/><Relationship Id="rId9" Type="http://schemas.openxmlformats.org/officeDocument/2006/relationships/tags" Target="../tags/tag176.xml"/><Relationship Id="rId14" Type="http://schemas.openxmlformats.org/officeDocument/2006/relationships/tags" Target="../tags/tag18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94.xml"/><Relationship Id="rId13" Type="http://schemas.openxmlformats.org/officeDocument/2006/relationships/tags" Target="../tags/tag199.xml"/><Relationship Id="rId18" Type="http://schemas.openxmlformats.org/officeDocument/2006/relationships/tags" Target="../tags/tag204.xml"/><Relationship Id="rId26" Type="http://schemas.openxmlformats.org/officeDocument/2006/relationships/slideLayout" Target="../slideLayouts/slideLayout14.xml"/><Relationship Id="rId3" Type="http://schemas.openxmlformats.org/officeDocument/2006/relationships/tags" Target="../tags/tag189.xml"/><Relationship Id="rId21" Type="http://schemas.openxmlformats.org/officeDocument/2006/relationships/tags" Target="../tags/tag207.xml"/><Relationship Id="rId7" Type="http://schemas.openxmlformats.org/officeDocument/2006/relationships/tags" Target="../tags/tag193.xml"/><Relationship Id="rId12" Type="http://schemas.openxmlformats.org/officeDocument/2006/relationships/tags" Target="../tags/tag198.xml"/><Relationship Id="rId17" Type="http://schemas.openxmlformats.org/officeDocument/2006/relationships/tags" Target="../tags/tag203.xml"/><Relationship Id="rId25" Type="http://schemas.openxmlformats.org/officeDocument/2006/relationships/tags" Target="../tags/tag211.xml"/><Relationship Id="rId2" Type="http://schemas.openxmlformats.org/officeDocument/2006/relationships/tags" Target="../tags/tag188.xml"/><Relationship Id="rId16" Type="http://schemas.openxmlformats.org/officeDocument/2006/relationships/tags" Target="../tags/tag202.xml"/><Relationship Id="rId20" Type="http://schemas.openxmlformats.org/officeDocument/2006/relationships/tags" Target="../tags/tag206.xml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1" Type="http://schemas.openxmlformats.org/officeDocument/2006/relationships/tags" Target="../tags/tag197.xml"/><Relationship Id="rId24" Type="http://schemas.openxmlformats.org/officeDocument/2006/relationships/tags" Target="../tags/tag210.xml"/><Relationship Id="rId5" Type="http://schemas.openxmlformats.org/officeDocument/2006/relationships/tags" Target="../tags/tag191.xml"/><Relationship Id="rId15" Type="http://schemas.openxmlformats.org/officeDocument/2006/relationships/tags" Target="../tags/tag201.xml"/><Relationship Id="rId23" Type="http://schemas.openxmlformats.org/officeDocument/2006/relationships/tags" Target="../tags/tag209.xml"/><Relationship Id="rId10" Type="http://schemas.openxmlformats.org/officeDocument/2006/relationships/tags" Target="../tags/tag196.xml"/><Relationship Id="rId19" Type="http://schemas.openxmlformats.org/officeDocument/2006/relationships/tags" Target="../tags/tag205.xml"/><Relationship Id="rId4" Type="http://schemas.openxmlformats.org/officeDocument/2006/relationships/tags" Target="../tags/tag190.xml"/><Relationship Id="rId9" Type="http://schemas.openxmlformats.org/officeDocument/2006/relationships/tags" Target="../tags/tag195.xml"/><Relationship Id="rId14" Type="http://schemas.openxmlformats.org/officeDocument/2006/relationships/tags" Target="../tags/tag200.xml"/><Relationship Id="rId22" Type="http://schemas.openxmlformats.org/officeDocument/2006/relationships/tags" Target="../tags/tag208.xml"/><Relationship Id="rId27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19.xml"/><Relationship Id="rId13" Type="http://schemas.openxmlformats.org/officeDocument/2006/relationships/tags" Target="../tags/tag224.xml"/><Relationship Id="rId18" Type="http://schemas.openxmlformats.org/officeDocument/2006/relationships/tags" Target="../tags/tag229.xml"/><Relationship Id="rId3" Type="http://schemas.openxmlformats.org/officeDocument/2006/relationships/tags" Target="../tags/tag214.xml"/><Relationship Id="rId21" Type="http://schemas.openxmlformats.org/officeDocument/2006/relationships/tags" Target="../tags/tag232.xml"/><Relationship Id="rId7" Type="http://schemas.openxmlformats.org/officeDocument/2006/relationships/tags" Target="../tags/tag218.xml"/><Relationship Id="rId12" Type="http://schemas.openxmlformats.org/officeDocument/2006/relationships/tags" Target="../tags/tag223.xml"/><Relationship Id="rId17" Type="http://schemas.openxmlformats.org/officeDocument/2006/relationships/tags" Target="../tags/tag228.xml"/><Relationship Id="rId25" Type="http://schemas.openxmlformats.org/officeDocument/2006/relationships/notesSlide" Target="../notesSlides/notesSlide16.xml"/><Relationship Id="rId2" Type="http://schemas.openxmlformats.org/officeDocument/2006/relationships/tags" Target="../tags/tag213.xml"/><Relationship Id="rId16" Type="http://schemas.openxmlformats.org/officeDocument/2006/relationships/tags" Target="../tags/tag227.xml"/><Relationship Id="rId20" Type="http://schemas.openxmlformats.org/officeDocument/2006/relationships/tags" Target="../tags/tag231.xml"/><Relationship Id="rId1" Type="http://schemas.openxmlformats.org/officeDocument/2006/relationships/tags" Target="../tags/tag212.xml"/><Relationship Id="rId6" Type="http://schemas.openxmlformats.org/officeDocument/2006/relationships/tags" Target="../tags/tag217.xml"/><Relationship Id="rId11" Type="http://schemas.openxmlformats.org/officeDocument/2006/relationships/tags" Target="../tags/tag222.xml"/><Relationship Id="rId24" Type="http://schemas.openxmlformats.org/officeDocument/2006/relationships/slideLayout" Target="../slideLayouts/slideLayout14.xml"/><Relationship Id="rId5" Type="http://schemas.openxmlformats.org/officeDocument/2006/relationships/tags" Target="../tags/tag216.xml"/><Relationship Id="rId15" Type="http://schemas.openxmlformats.org/officeDocument/2006/relationships/tags" Target="../tags/tag226.xml"/><Relationship Id="rId23" Type="http://schemas.openxmlformats.org/officeDocument/2006/relationships/tags" Target="../tags/tag234.xml"/><Relationship Id="rId10" Type="http://schemas.openxmlformats.org/officeDocument/2006/relationships/tags" Target="../tags/tag221.xml"/><Relationship Id="rId19" Type="http://schemas.openxmlformats.org/officeDocument/2006/relationships/tags" Target="../tags/tag230.xml"/><Relationship Id="rId4" Type="http://schemas.openxmlformats.org/officeDocument/2006/relationships/tags" Target="../tags/tag215.xml"/><Relationship Id="rId9" Type="http://schemas.openxmlformats.org/officeDocument/2006/relationships/tags" Target="../tags/tag220.xml"/><Relationship Id="rId14" Type="http://schemas.openxmlformats.org/officeDocument/2006/relationships/tags" Target="../tags/tag225.xml"/><Relationship Id="rId22" Type="http://schemas.openxmlformats.org/officeDocument/2006/relationships/tags" Target="../tags/tag2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etoo.com/why-meetoo/powerpoint-add-in" TargetMode="External"/><Relationship Id="rId2" Type="http://schemas.openxmlformats.org/officeDocument/2006/relationships/hyperlink" Target="https://www.meetoo.com/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237.xml"/><Relationship Id="rId7" Type="http://schemas.openxmlformats.org/officeDocument/2006/relationships/image" Target="../media/image22.png"/><Relationship Id="rId2" Type="http://schemas.openxmlformats.org/officeDocument/2006/relationships/tags" Target="../tags/tag236.xml"/><Relationship Id="rId1" Type="http://schemas.openxmlformats.org/officeDocument/2006/relationships/tags" Target="../tags/tag235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fY9fvdNgd59-N4i9c_Jh_Q" TargetMode="External"/><Relationship Id="rId2" Type="http://schemas.openxmlformats.org/officeDocument/2006/relationships/hyperlink" Target="http://www.meetoo.com/resources/presentations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meetoo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" Type="http://schemas.openxmlformats.org/officeDocument/2006/relationships/tags" Target="../tags/tag4.xml"/><Relationship Id="rId21" Type="http://schemas.openxmlformats.org/officeDocument/2006/relationships/notesSlide" Target="../notesSlides/notesSlide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18" Type="http://schemas.openxmlformats.org/officeDocument/2006/relationships/tags" Target="../tags/tag38.xml"/><Relationship Id="rId3" Type="http://schemas.openxmlformats.org/officeDocument/2006/relationships/tags" Target="../tags/tag23.xml"/><Relationship Id="rId21" Type="http://schemas.openxmlformats.org/officeDocument/2006/relationships/tags" Target="../tags/tag41.xml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17" Type="http://schemas.openxmlformats.org/officeDocument/2006/relationships/tags" Target="../tags/tag37.xml"/><Relationship Id="rId25" Type="http://schemas.openxmlformats.org/officeDocument/2006/relationships/notesSlide" Target="../notesSlides/notesSlide5.xml"/><Relationship Id="rId2" Type="http://schemas.openxmlformats.org/officeDocument/2006/relationships/tags" Target="../tags/tag22.xml"/><Relationship Id="rId16" Type="http://schemas.openxmlformats.org/officeDocument/2006/relationships/tags" Target="../tags/tag36.xml"/><Relationship Id="rId20" Type="http://schemas.openxmlformats.org/officeDocument/2006/relationships/tags" Target="../tags/tag40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24" Type="http://schemas.openxmlformats.org/officeDocument/2006/relationships/slideLayout" Target="../slideLayouts/slideLayout14.xml"/><Relationship Id="rId5" Type="http://schemas.openxmlformats.org/officeDocument/2006/relationships/tags" Target="../tags/tag25.xml"/><Relationship Id="rId15" Type="http://schemas.openxmlformats.org/officeDocument/2006/relationships/tags" Target="../tags/tag35.xml"/><Relationship Id="rId23" Type="http://schemas.openxmlformats.org/officeDocument/2006/relationships/tags" Target="../tags/tag43.xml"/><Relationship Id="rId10" Type="http://schemas.openxmlformats.org/officeDocument/2006/relationships/tags" Target="../tags/tag30.xml"/><Relationship Id="rId19" Type="http://schemas.openxmlformats.org/officeDocument/2006/relationships/tags" Target="../tags/tag39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Relationship Id="rId22" Type="http://schemas.openxmlformats.org/officeDocument/2006/relationships/tags" Target="../tags/tag4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tags" Target="../tags/tag56.xml"/><Relationship Id="rId18" Type="http://schemas.openxmlformats.org/officeDocument/2006/relationships/tags" Target="../tags/tag61.xml"/><Relationship Id="rId26" Type="http://schemas.openxmlformats.org/officeDocument/2006/relationships/slideLayout" Target="../slideLayouts/slideLayout14.xml"/><Relationship Id="rId3" Type="http://schemas.openxmlformats.org/officeDocument/2006/relationships/tags" Target="../tags/tag46.xml"/><Relationship Id="rId21" Type="http://schemas.openxmlformats.org/officeDocument/2006/relationships/tags" Target="../tags/tag64.xml"/><Relationship Id="rId7" Type="http://schemas.openxmlformats.org/officeDocument/2006/relationships/tags" Target="../tags/tag50.xml"/><Relationship Id="rId12" Type="http://schemas.openxmlformats.org/officeDocument/2006/relationships/tags" Target="../tags/tag55.xml"/><Relationship Id="rId17" Type="http://schemas.openxmlformats.org/officeDocument/2006/relationships/tags" Target="../tags/tag60.xml"/><Relationship Id="rId25" Type="http://schemas.openxmlformats.org/officeDocument/2006/relationships/tags" Target="../tags/tag68.xml"/><Relationship Id="rId2" Type="http://schemas.openxmlformats.org/officeDocument/2006/relationships/tags" Target="../tags/tag45.xml"/><Relationship Id="rId16" Type="http://schemas.openxmlformats.org/officeDocument/2006/relationships/tags" Target="../tags/tag59.xml"/><Relationship Id="rId20" Type="http://schemas.openxmlformats.org/officeDocument/2006/relationships/tags" Target="../tags/tag63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24" Type="http://schemas.openxmlformats.org/officeDocument/2006/relationships/tags" Target="../tags/tag67.xml"/><Relationship Id="rId5" Type="http://schemas.openxmlformats.org/officeDocument/2006/relationships/tags" Target="../tags/tag48.xml"/><Relationship Id="rId15" Type="http://schemas.openxmlformats.org/officeDocument/2006/relationships/tags" Target="../tags/tag58.xml"/><Relationship Id="rId23" Type="http://schemas.openxmlformats.org/officeDocument/2006/relationships/tags" Target="../tags/tag66.xml"/><Relationship Id="rId10" Type="http://schemas.openxmlformats.org/officeDocument/2006/relationships/tags" Target="../tags/tag53.xml"/><Relationship Id="rId19" Type="http://schemas.openxmlformats.org/officeDocument/2006/relationships/tags" Target="../tags/tag62.xml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tags" Target="../tags/tag57.xml"/><Relationship Id="rId22" Type="http://schemas.openxmlformats.org/officeDocument/2006/relationships/tags" Target="../tags/tag65.xml"/><Relationship Id="rId27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13" Type="http://schemas.openxmlformats.org/officeDocument/2006/relationships/tags" Target="../tags/tag81.xml"/><Relationship Id="rId3" Type="http://schemas.openxmlformats.org/officeDocument/2006/relationships/tags" Target="../tags/tag71.xml"/><Relationship Id="rId7" Type="http://schemas.openxmlformats.org/officeDocument/2006/relationships/tags" Target="../tags/tag75.xml"/><Relationship Id="rId12" Type="http://schemas.openxmlformats.org/officeDocument/2006/relationships/tags" Target="../tags/tag80.xml"/><Relationship Id="rId2" Type="http://schemas.openxmlformats.org/officeDocument/2006/relationships/tags" Target="../tags/tag70.xml"/><Relationship Id="rId16" Type="http://schemas.openxmlformats.org/officeDocument/2006/relationships/slideLayout" Target="../slideLayouts/slideLayout14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tags" Target="../tags/tag79.xml"/><Relationship Id="rId5" Type="http://schemas.openxmlformats.org/officeDocument/2006/relationships/tags" Target="../tags/tag73.xml"/><Relationship Id="rId15" Type="http://schemas.openxmlformats.org/officeDocument/2006/relationships/tags" Target="../tags/tag83.xml"/><Relationship Id="rId10" Type="http://schemas.openxmlformats.org/officeDocument/2006/relationships/tags" Target="../tags/tag78.xml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14" Type="http://schemas.openxmlformats.org/officeDocument/2006/relationships/tags" Target="../tags/tag8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088" y="788219"/>
            <a:ext cx="10326830" cy="1808907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Ready to use Polling questions for Internal Comms and Town hall meetings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088" y="2314473"/>
            <a:ext cx="5569174" cy="1035547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Preprogramed PowerPoint Live Polling slides for use with </a:t>
            </a:r>
            <a:r>
              <a:rPr lang="en-GB" dirty="0">
                <a:solidFill>
                  <a:schemeClr val="bg1"/>
                </a:solidFill>
                <a:hlinkClick r:id="rId2"/>
              </a:rPr>
              <a:t>Meetoo ‘Complete’ PPT add in</a:t>
            </a:r>
            <a:r>
              <a:rPr lang="en-GB" dirty="0">
                <a:solidFill>
                  <a:schemeClr val="bg1"/>
                </a:solidFill>
              </a:rPr>
              <a:t> and Meetoo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088" y="4064761"/>
            <a:ext cx="41749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For explanation on why these questions work and tips for implementing them read our accompanying guide: </a:t>
            </a:r>
            <a:r>
              <a:rPr lang="en-GB" sz="1600" u="sng" dirty="0">
                <a:solidFill>
                  <a:schemeClr val="bg1"/>
                </a:solidFill>
                <a:hlinkClick r:id="rId3"/>
              </a:rPr>
              <a:t>The 5 Killer questions for employee comms meetings people will WANT to attend</a:t>
            </a:r>
            <a:br>
              <a:rPr lang="en-GB" sz="1600" b="1" u="sng" dirty="0">
                <a:solidFill>
                  <a:schemeClr val="bg1"/>
                </a:solidFill>
              </a:rPr>
            </a:br>
            <a:endParaRPr lang="en-GB" sz="1600" u="sng" dirty="0"/>
          </a:p>
        </p:txBody>
      </p:sp>
    </p:spTree>
    <p:extLst>
      <p:ext uri="{BB962C8B-B14F-4D97-AF65-F5344CB8AC3E}">
        <p14:creationId xmlns:p14="http://schemas.microsoft.com/office/powerpoint/2010/main" val="4157262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ampleData"/>
          <p:cNvSpPr/>
          <p:nvPr/>
        </p:nvSpPr>
        <p:spPr>
          <a:xfrm>
            <a:off x="0" y="6604000"/>
            <a:ext cx="12192000" cy="25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0000" lnSpcReduction="20000"/>
          </a:bodyPr>
          <a:lstStyle/>
          <a:p>
            <a:pPr algn="ctr"/>
            <a:r>
              <a:rPr lang="en-GB"/>
              <a:t>Sample Results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GB">
                <a:solidFill>
                  <a:schemeClr val="tx1"/>
                </a:solidFill>
                <a:latin typeface="Verdana"/>
              </a:rPr>
              <a:t>How confident are you that this strategy can be successful? </a:t>
            </a:r>
            <a:endParaRPr lang="en-GB" dirty="0">
              <a:solidFill>
                <a:schemeClr val="tx1"/>
              </a:solidFill>
              <a:latin typeface="Verdana"/>
            </a:endParaRPr>
          </a:p>
        </p:txBody>
      </p:sp>
      <p:sp>
        <p:nvSpPr>
          <p:cNvPr id="3" name="Content Placeholder 2" hidden="1"/>
          <p:cNvSpPr>
            <a:spLocks noGrp="1"/>
          </p:cNvSpPr>
          <p:nvPr>
            <p:ph type="body" idx="1"/>
          </p:nvPr>
        </p:nvSpPr>
        <p:spPr>
          <a:xfrm>
            <a:off x="1919289" y="1306284"/>
            <a:ext cx="9771968" cy="4023489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OpenQuestion"/>
          <p:cNvSpPr/>
          <p:nvPr>
            <p:custDataLst>
              <p:tags r:id="rId2"/>
            </p:custDataLst>
          </p:nvPr>
        </p:nvSpPr>
        <p:spPr>
          <a:xfrm>
            <a:off x="10922000" y="7004278"/>
            <a:ext cx="1270000" cy="215444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800"/>
              <a:t>Vote Trigger</a:t>
            </a:r>
          </a:p>
        </p:txBody>
      </p:sp>
      <p:sp>
        <p:nvSpPr>
          <p:cNvPr id="27" name="VoteNow"/>
          <p:cNvSpPr/>
          <p:nvPr/>
        </p:nvSpPr>
        <p:spPr>
          <a:xfrm>
            <a:off x="10795000" y="127000"/>
            <a:ext cx="1270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algn="ctr"/>
            <a:r>
              <a:rPr lang="en-GB"/>
              <a:t>POLL OPEN</a:t>
            </a:r>
          </a:p>
        </p:txBody>
      </p:sp>
      <p:grpSp>
        <p:nvGrpSpPr>
          <p:cNvPr id="26" name="Chart"/>
          <p:cNvGrpSpPr/>
          <p:nvPr>
            <p:custDataLst>
              <p:tags r:id="rId3"/>
            </p:custDataLst>
          </p:nvPr>
        </p:nvGrpSpPr>
        <p:grpSpPr>
          <a:xfrm>
            <a:off x="1919289" y="1306284"/>
            <a:ext cx="9771968" cy="3347197"/>
            <a:chOff x="1919289" y="1306284"/>
            <a:chExt cx="9771968" cy="3347197"/>
          </a:xfrm>
        </p:grpSpPr>
        <p:sp>
          <p:nvSpPr>
            <p:cNvPr id="5" name="Key_1"/>
            <p:cNvSpPr txBox="1"/>
            <p:nvPr>
              <p:custDataLst>
                <p:tags r:id="rId4"/>
              </p:custDataLst>
            </p:nvPr>
          </p:nvSpPr>
          <p:spPr>
            <a:xfrm>
              <a:off x="1919289" y="1306284"/>
              <a:ext cx="557845" cy="359073"/>
            </a:xfrm>
            <a:prstGeom prst="rect">
              <a:avLst/>
            </a:prstGeom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/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1.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" name="Description_1"/>
            <p:cNvSpPr txBox="1"/>
            <p:nvPr>
              <p:custDataLst>
                <p:tags r:id="rId5"/>
              </p:custDataLst>
            </p:nvPr>
          </p:nvSpPr>
          <p:spPr>
            <a:xfrm>
              <a:off x="2477134" y="1306284"/>
              <a:ext cx="9214123" cy="384721"/>
            </a:xfrm>
            <a:prstGeom prst="rect">
              <a:avLst/>
            </a:prstGeom>
          </p:spPr>
          <p:txBody>
            <a:bodyPr vert="horz" wrap="square" lIns="0" tIns="50800" rIns="0" bIns="25400" rtlCol="0" anchor="t">
              <a:spAutoFit/>
            </a:bodyPr>
            <a:lstStyle/>
            <a:p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Not at all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7" name="Value_1"/>
            <p:cNvSpPr txBox="1"/>
            <p:nvPr>
              <p:custDataLst>
                <p:tags r:id="rId6"/>
              </p:custDataLst>
            </p:nvPr>
          </p:nvSpPr>
          <p:spPr>
            <a:xfrm>
              <a:off x="5500042" y="1719218"/>
              <a:ext cx="527388" cy="230832"/>
            </a:xfrm>
            <a:prstGeom prst="rect">
              <a:avLst/>
            </a:prstGeom>
          </p:spPr>
          <p:txBody>
            <a:bodyPr vert="horz" wrap="none" lIns="76200" tIns="0" rIns="0" bIns="0" rtlCol="0" anchor="t">
              <a:spAutoFit/>
            </a:bodyPr>
            <a:lstStyle/>
            <a:p>
              <a:r>
                <a:rPr lang="en-GB" sz="1500">
                  <a:solidFill>
                    <a:srgbClr val="3E4445"/>
                  </a:solidFill>
                  <a:latin typeface="Verdana" panose="020B0604030504040204" pitchFamily="34" charset="0"/>
                </a:rPr>
                <a:t>12%</a:t>
              </a:r>
              <a:endParaRPr lang="en-GB" sz="15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8" name="Bar_1"/>
            <p:cNvSpPr/>
            <p:nvPr>
              <p:custDataLst>
                <p:tags r:id="rId7"/>
              </p:custDataLst>
            </p:nvPr>
          </p:nvSpPr>
          <p:spPr>
            <a:xfrm>
              <a:off x="2477134" y="1703705"/>
              <a:ext cx="3022908" cy="26185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Key_2"/>
            <p:cNvSpPr txBox="1"/>
            <p:nvPr>
              <p:custDataLst>
                <p:tags r:id="rId8"/>
              </p:custDataLst>
            </p:nvPr>
          </p:nvSpPr>
          <p:spPr>
            <a:xfrm>
              <a:off x="1919289" y="1978263"/>
              <a:ext cx="557845" cy="359073"/>
            </a:xfrm>
            <a:prstGeom prst="rect">
              <a:avLst/>
            </a:prstGeom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/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2.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0" name="Description_2"/>
            <p:cNvSpPr txBox="1"/>
            <p:nvPr>
              <p:custDataLst>
                <p:tags r:id="rId9"/>
              </p:custDataLst>
            </p:nvPr>
          </p:nvSpPr>
          <p:spPr>
            <a:xfrm>
              <a:off x="2477134" y="1978263"/>
              <a:ext cx="9214123" cy="384721"/>
            </a:xfrm>
            <a:prstGeom prst="rect">
              <a:avLst/>
            </a:prstGeom>
          </p:spPr>
          <p:txBody>
            <a:bodyPr vert="horz" wrap="square" lIns="0" tIns="50800" rIns="0" bIns="25400" rtlCol="0" anchor="t">
              <a:spAutoFit/>
            </a:bodyPr>
            <a:lstStyle/>
            <a:p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Slightly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1" name="Value_2"/>
            <p:cNvSpPr txBox="1"/>
            <p:nvPr>
              <p:custDataLst>
                <p:tags r:id="rId10"/>
              </p:custDataLst>
            </p:nvPr>
          </p:nvSpPr>
          <p:spPr>
            <a:xfrm>
              <a:off x="9782495" y="2391198"/>
              <a:ext cx="527388" cy="230832"/>
            </a:xfrm>
            <a:prstGeom prst="rect">
              <a:avLst/>
            </a:prstGeom>
          </p:spPr>
          <p:txBody>
            <a:bodyPr vert="horz" wrap="none" lIns="76200" tIns="0" rIns="0" bIns="0" rtlCol="0" anchor="t">
              <a:spAutoFit/>
            </a:bodyPr>
            <a:lstStyle/>
            <a:p>
              <a:r>
                <a:rPr lang="en-GB" sz="1500">
                  <a:solidFill>
                    <a:srgbClr val="3E4445"/>
                  </a:solidFill>
                  <a:latin typeface="Verdana" panose="020B0604030504040204" pitchFamily="34" charset="0"/>
                </a:rPr>
                <a:t>29%</a:t>
              </a:r>
              <a:endParaRPr lang="en-GB" sz="15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2" name="Bar_2"/>
            <p:cNvSpPr/>
            <p:nvPr>
              <p:custDataLst>
                <p:tags r:id="rId11"/>
              </p:custDataLst>
            </p:nvPr>
          </p:nvSpPr>
          <p:spPr>
            <a:xfrm>
              <a:off x="2477134" y="2375684"/>
              <a:ext cx="7305361" cy="26185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Key_3"/>
            <p:cNvSpPr txBox="1"/>
            <p:nvPr>
              <p:custDataLst>
                <p:tags r:id="rId12"/>
              </p:custDataLst>
            </p:nvPr>
          </p:nvSpPr>
          <p:spPr>
            <a:xfrm>
              <a:off x="1919289" y="2650243"/>
              <a:ext cx="557845" cy="359073"/>
            </a:xfrm>
            <a:prstGeom prst="rect">
              <a:avLst/>
            </a:prstGeom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/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3.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4" name="Description_3"/>
            <p:cNvSpPr txBox="1"/>
            <p:nvPr>
              <p:custDataLst>
                <p:tags r:id="rId13"/>
              </p:custDataLst>
            </p:nvPr>
          </p:nvSpPr>
          <p:spPr>
            <a:xfrm>
              <a:off x="2477134" y="2650243"/>
              <a:ext cx="9214123" cy="384721"/>
            </a:xfrm>
            <a:prstGeom prst="rect">
              <a:avLst/>
            </a:prstGeom>
          </p:spPr>
          <p:txBody>
            <a:bodyPr vert="horz" wrap="square" lIns="0" tIns="50800" rIns="0" bIns="25400" rtlCol="0" anchor="t">
              <a:spAutoFit/>
            </a:bodyPr>
            <a:lstStyle/>
            <a:p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Reasonably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5" name="Value_3"/>
            <p:cNvSpPr txBox="1"/>
            <p:nvPr>
              <p:custDataLst>
                <p:tags r:id="rId14"/>
              </p:custDataLst>
            </p:nvPr>
          </p:nvSpPr>
          <p:spPr>
            <a:xfrm>
              <a:off x="3988588" y="3063177"/>
              <a:ext cx="405560" cy="230832"/>
            </a:xfrm>
            <a:prstGeom prst="rect">
              <a:avLst/>
            </a:prstGeom>
          </p:spPr>
          <p:txBody>
            <a:bodyPr vert="horz" wrap="none" lIns="76200" tIns="0" rIns="0" bIns="0" rtlCol="0" anchor="t">
              <a:spAutoFit/>
            </a:bodyPr>
            <a:lstStyle/>
            <a:p>
              <a:r>
                <a:rPr lang="en-GB" sz="1500">
                  <a:solidFill>
                    <a:srgbClr val="3E4445"/>
                  </a:solidFill>
                  <a:latin typeface="Verdana" panose="020B0604030504040204" pitchFamily="34" charset="0"/>
                </a:rPr>
                <a:t>6%</a:t>
              </a:r>
              <a:endParaRPr lang="en-GB" sz="15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6" name="Bar_3"/>
            <p:cNvSpPr/>
            <p:nvPr>
              <p:custDataLst>
                <p:tags r:id="rId15"/>
              </p:custDataLst>
            </p:nvPr>
          </p:nvSpPr>
          <p:spPr>
            <a:xfrm>
              <a:off x="2477134" y="3047664"/>
              <a:ext cx="1511454" cy="26185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Key_4"/>
            <p:cNvSpPr txBox="1"/>
            <p:nvPr>
              <p:custDataLst>
                <p:tags r:id="rId16"/>
              </p:custDataLst>
            </p:nvPr>
          </p:nvSpPr>
          <p:spPr>
            <a:xfrm>
              <a:off x="1919289" y="3322222"/>
              <a:ext cx="557845" cy="359073"/>
            </a:xfrm>
            <a:prstGeom prst="rect">
              <a:avLst/>
            </a:prstGeom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/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4.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8" name="Description_4"/>
            <p:cNvSpPr txBox="1"/>
            <p:nvPr>
              <p:custDataLst>
                <p:tags r:id="rId17"/>
              </p:custDataLst>
            </p:nvPr>
          </p:nvSpPr>
          <p:spPr>
            <a:xfrm>
              <a:off x="2477134" y="3322222"/>
              <a:ext cx="9214123" cy="384721"/>
            </a:xfrm>
            <a:prstGeom prst="rect">
              <a:avLst/>
            </a:prstGeom>
          </p:spPr>
          <p:txBody>
            <a:bodyPr vert="horz" wrap="square" lIns="0" tIns="50800" rIns="0" bIns="25400" rtlCol="0" anchor="t">
              <a:spAutoFit/>
            </a:bodyPr>
            <a:lstStyle/>
            <a:p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Very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9" name="Value_4"/>
            <p:cNvSpPr txBox="1"/>
            <p:nvPr>
              <p:custDataLst>
                <p:tags r:id="rId18"/>
              </p:custDataLst>
            </p:nvPr>
          </p:nvSpPr>
          <p:spPr>
            <a:xfrm>
              <a:off x="11042040" y="3735157"/>
              <a:ext cx="527388" cy="230832"/>
            </a:xfrm>
            <a:prstGeom prst="rect">
              <a:avLst/>
            </a:prstGeom>
          </p:spPr>
          <p:txBody>
            <a:bodyPr vert="horz" wrap="none" lIns="76200" tIns="0" rIns="0" bIns="0" rtlCol="0" anchor="t">
              <a:spAutoFit/>
            </a:bodyPr>
            <a:lstStyle/>
            <a:p>
              <a:r>
                <a:rPr lang="en-GB" sz="1500">
                  <a:solidFill>
                    <a:srgbClr val="3E4445"/>
                  </a:solidFill>
                  <a:latin typeface="Verdana" panose="020B0604030504040204" pitchFamily="34" charset="0"/>
                </a:rPr>
                <a:t>34%</a:t>
              </a:r>
              <a:endParaRPr lang="en-GB" sz="15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0" name="Bar_4"/>
            <p:cNvSpPr/>
            <p:nvPr>
              <p:custDataLst>
                <p:tags r:id="rId19"/>
              </p:custDataLst>
            </p:nvPr>
          </p:nvSpPr>
          <p:spPr>
            <a:xfrm>
              <a:off x="2477134" y="3719643"/>
              <a:ext cx="8564906" cy="26185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Key_5"/>
            <p:cNvSpPr txBox="1"/>
            <p:nvPr>
              <p:custDataLst>
                <p:tags r:id="rId20"/>
              </p:custDataLst>
            </p:nvPr>
          </p:nvSpPr>
          <p:spPr>
            <a:xfrm>
              <a:off x="1919289" y="3994202"/>
              <a:ext cx="557845" cy="359073"/>
            </a:xfrm>
            <a:prstGeom prst="rect">
              <a:avLst/>
            </a:prstGeom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/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5.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2" name="Description_5"/>
            <p:cNvSpPr txBox="1"/>
            <p:nvPr>
              <p:custDataLst>
                <p:tags r:id="rId21"/>
              </p:custDataLst>
            </p:nvPr>
          </p:nvSpPr>
          <p:spPr>
            <a:xfrm>
              <a:off x="2477134" y="3994202"/>
              <a:ext cx="9214123" cy="384721"/>
            </a:xfrm>
            <a:prstGeom prst="rect">
              <a:avLst/>
            </a:prstGeom>
          </p:spPr>
          <p:txBody>
            <a:bodyPr vert="horz" wrap="square" lIns="0" tIns="50800" rIns="0" bIns="25400" rtlCol="0" anchor="t">
              <a:spAutoFit/>
            </a:bodyPr>
            <a:lstStyle/>
            <a:p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No doubts at all- we can't lose!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3" name="Value_5"/>
            <p:cNvSpPr txBox="1"/>
            <p:nvPr>
              <p:custDataLst>
                <p:tags r:id="rId22"/>
              </p:custDataLst>
            </p:nvPr>
          </p:nvSpPr>
          <p:spPr>
            <a:xfrm>
              <a:off x="7263405" y="4407136"/>
              <a:ext cx="527388" cy="230832"/>
            </a:xfrm>
            <a:prstGeom prst="rect">
              <a:avLst/>
            </a:prstGeom>
          </p:spPr>
          <p:txBody>
            <a:bodyPr vert="horz" wrap="none" lIns="76200" tIns="0" rIns="0" bIns="0" rtlCol="0" anchor="t">
              <a:spAutoFit/>
            </a:bodyPr>
            <a:lstStyle/>
            <a:p>
              <a:r>
                <a:rPr lang="en-GB" sz="1500">
                  <a:solidFill>
                    <a:srgbClr val="3E4445"/>
                  </a:solidFill>
                  <a:latin typeface="Verdana" panose="020B0604030504040204" pitchFamily="34" charset="0"/>
                </a:rPr>
                <a:t>19%</a:t>
              </a:r>
              <a:endParaRPr lang="en-GB" sz="15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4" name="Bar_5"/>
            <p:cNvSpPr/>
            <p:nvPr>
              <p:custDataLst>
                <p:tags r:id="rId23"/>
              </p:custDataLst>
            </p:nvPr>
          </p:nvSpPr>
          <p:spPr>
            <a:xfrm>
              <a:off x="2477134" y="4391623"/>
              <a:ext cx="4786271" cy="26185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anvas" hidden="1"/>
            <p:cNvSpPr/>
            <p:nvPr/>
          </p:nvSpPr>
          <p:spPr>
            <a:xfrm>
              <a:off x="2477134" y="1306284"/>
              <a:ext cx="8564906" cy="3347197"/>
            </a:xfrm>
            <a:prstGeom prst="rect">
              <a:avLst/>
            </a:pr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7745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ampleData"/>
          <p:cNvSpPr/>
          <p:nvPr/>
        </p:nvSpPr>
        <p:spPr>
          <a:xfrm>
            <a:off x="0" y="6604000"/>
            <a:ext cx="12192000" cy="25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0000" lnSpcReduction="20000"/>
          </a:bodyPr>
          <a:lstStyle/>
          <a:p>
            <a:pPr algn="ctr"/>
            <a:r>
              <a:rPr lang="en-GB"/>
              <a:t>Sample Results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GB">
                <a:solidFill>
                  <a:schemeClr val="tx1"/>
                </a:solidFill>
                <a:latin typeface="Verdana"/>
              </a:rPr>
              <a:t>How excited and motivated do you feel about the new strategy? </a:t>
            </a:r>
            <a:endParaRPr lang="en-GB" dirty="0">
              <a:solidFill>
                <a:schemeClr val="tx1"/>
              </a:solidFill>
              <a:latin typeface="Verdana"/>
            </a:endParaRPr>
          </a:p>
        </p:txBody>
      </p:sp>
      <p:sp>
        <p:nvSpPr>
          <p:cNvPr id="3" name="Content Placeholder 2" hidden="1"/>
          <p:cNvSpPr>
            <a:spLocks noGrp="1"/>
          </p:cNvSpPr>
          <p:nvPr>
            <p:ph type="body" idx="1"/>
          </p:nvPr>
        </p:nvSpPr>
        <p:spPr>
          <a:xfrm>
            <a:off x="1919289" y="1306284"/>
            <a:ext cx="9771968" cy="4023489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OpenQuestion"/>
          <p:cNvSpPr/>
          <p:nvPr>
            <p:custDataLst>
              <p:tags r:id="rId2"/>
            </p:custDataLst>
          </p:nvPr>
        </p:nvSpPr>
        <p:spPr>
          <a:xfrm>
            <a:off x="10922000" y="7004278"/>
            <a:ext cx="1270000" cy="215444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800"/>
              <a:t>Vote Trigger</a:t>
            </a:r>
          </a:p>
        </p:txBody>
      </p:sp>
      <p:sp>
        <p:nvSpPr>
          <p:cNvPr id="27" name="VoteNow"/>
          <p:cNvSpPr/>
          <p:nvPr/>
        </p:nvSpPr>
        <p:spPr>
          <a:xfrm>
            <a:off x="10795000" y="127000"/>
            <a:ext cx="1270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algn="ctr"/>
            <a:r>
              <a:rPr lang="en-GB"/>
              <a:t>POLL OPEN</a:t>
            </a:r>
          </a:p>
        </p:txBody>
      </p:sp>
      <p:grpSp>
        <p:nvGrpSpPr>
          <p:cNvPr id="22" name="Chart"/>
          <p:cNvGrpSpPr/>
          <p:nvPr>
            <p:custDataLst>
              <p:tags r:id="rId3"/>
            </p:custDataLst>
          </p:nvPr>
        </p:nvGrpSpPr>
        <p:grpSpPr>
          <a:xfrm>
            <a:off x="1919289" y="1306284"/>
            <a:ext cx="9771968" cy="2675217"/>
            <a:chOff x="1919289" y="1306284"/>
            <a:chExt cx="9771968" cy="2675217"/>
          </a:xfrm>
        </p:grpSpPr>
        <p:sp>
          <p:nvSpPr>
            <p:cNvPr id="5" name="Key_1"/>
            <p:cNvSpPr txBox="1"/>
            <p:nvPr>
              <p:custDataLst>
                <p:tags r:id="rId4"/>
              </p:custDataLst>
            </p:nvPr>
          </p:nvSpPr>
          <p:spPr>
            <a:xfrm>
              <a:off x="1919289" y="1306284"/>
              <a:ext cx="557845" cy="359073"/>
            </a:xfrm>
            <a:prstGeom prst="rect">
              <a:avLst/>
            </a:prstGeom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/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1.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" name="Description_1"/>
            <p:cNvSpPr txBox="1"/>
            <p:nvPr>
              <p:custDataLst>
                <p:tags r:id="rId5"/>
              </p:custDataLst>
            </p:nvPr>
          </p:nvSpPr>
          <p:spPr>
            <a:xfrm>
              <a:off x="2477134" y="1306284"/>
              <a:ext cx="9214123" cy="384721"/>
            </a:xfrm>
            <a:prstGeom prst="rect">
              <a:avLst/>
            </a:prstGeom>
          </p:spPr>
          <p:txBody>
            <a:bodyPr vert="horz" wrap="square" lIns="0" tIns="50800" rIns="0" bIns="25400" rtlCol="0" anchor="t">
              <a:spAutoFit/>
            </a:bodyPr>
            <a:lstStyle/>
            <a:p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I don't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7" name="Value_1"/>
            <p:cNvSpPr txBox="1"/>
            <p:nvPr>
              <p:custDataLst>
                <p:tags r:id="rId6"/>
              </p:custDataLst>
            </p:nvPr>
          </p:nvSpPr>
          <p:spPr>
            <a:xfrm>
              <a:off x="4152876" y="1719218"/>
              <a:ext cx="405560" cy="230832"/>
            </a:xfrm>
            <a:prstGeom prst="rect">
              <a:avLst/>
            </a:prstGeom>
          </p:spPr>
          <p:txBody>
            <a:bodyPr vert="horz" wrap="none" lIns="76200" tIns="0" rIns="0" bIns="0" rtlCol="0" anchor="t">
              <a:spAutoFit/>
            </a:bodyPr>
            <a:lstStyle/>
            <a:p>
              <a:r>
                <a:rPr lang="en-GB" sz="1500">
                  <a:solidFill>
                    <a:srgbClr val="3E4445"/>
                  </a:solidFill>
                  <a:latin typeface="Verdana" panose="020B0604030504040204" pitchFamily="34" charset="0"/>
                </a:rPr>
                <a:t>9%</a:t>
              </a:r>
              <a:endParaRPr lang="en-GB" sz="15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8" name="Bar_1"/>
            <p:cNvSpPr/>
            <p:nvPr>
              <p:custDataLst>
                <p:tags r:id="rId7"/>
              </p:custDataLst>
            </p:nvPr>
          </p:nvSpPr>
          <p:spPr>
            <a:xfrm>
              <a:off x="2477134" y="1703705"/>
              <a:ext cx="1675742" cy="26185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Key_2"/>
            <p:cNvSpPr txBox="1"/>
            <p:nvPr>
              <p:custDataLst>
                <p:tags r:id="rId8"/>
              </p:custDataLst>
            </p:nvPr>
          </p:nvSpPr>
          <p:spPr>
            <a:xfrm>
              <a:off x="1919289" y="1978263"/>
              <a:ext cx="557845" cy="359073"/>
            </a:xfrm>
            <a:prstGeom prst="rect">
              <a:avLst/>
            </a:prstGeom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/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2.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0" name="Description_2"/>
            <p:cNvSpPr txBox="1"/>
            <p:nvPr>
              <p:custDataLst>
                <p:tags r:id="rId9"/>
              </p:custDataLst>
            </p:nvPr>
          </p:nvSpPr>
          <p:spPr>
            <a:xfrm>
              <a:off x="2477134" y="1978263"/>
              <a:ext cx="9214123" cy="384721"/>
            </a:xfrm>
            <a:prstGeom prst="rect">
              <a:avLst/>
            </a:prstGeom>
          </p:spPr>
          <p:txBody>
            <a:bodyPr vert="horz" wrap="square" lIns="0" tIns="50800" rIns="0" bIns="25400" rtlCol="0" anchor="t">
              <a:spAutoFit/>
            </a:bodyPr>
            <a:lstStyle/>
            <a:p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A little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1" name="Value_2"/>
            <p:cNvSpPr txBox="1"/>
            <p:nvPr>
              <p:custDataLst>
                <p:tags r:id="rId10"/>
              </p:custDataLst>
            </p:nvPr>
          </p:nvSpPr>
          <p:spPr>
            <a:xfrm>
              <a:off x="9738685" y="2391198"/>
              <a:ext cx="527388" cy="230832"/>
            </a:xfrm>
            <a:prstGeom prst="rect">
              <a:avLst/>
            </a:prstGeom>
          </p:spPr>
          <p:txBody>
            <a:bodyPr vert="horz" wrap="none" lIns="76200" tIns="0" rIns="0" bIns="0" rtlCol="0" anchor="t">
              <a:spAutoFit/>
            </a:bodyPr>
            <a:lstStyle/>
            <a:p>
              <a:r>
                <a:rPr lang="en-GB" sz="1500">
                  <a:solidFill>
                    <a:srgbClr val="3E4445"/>
                  </a:solidFill>
                  <a:latin typeface="Verdana" panose="020B0604030504040204" pitchFamily="34" charset="0"/>
                </a:rPr>
                <a:t>39%</a:t>
              </a:r>
              <a:endParaRPr lang="en-GB" sz="15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2" name="Bar_2"/>
            <p:cNvSpPr/>
            <p:nvPr>
              <p:custDataLst>
                <p:tags r:id="rId11"/>
              </p:custDataLst>
            </p:nvPr>
          </p:nvSpPr>
          <p:spPr>
            <a:xfrm>
              <a:off x="2477134" y="2375684"/>
              <a:ext cx="7261551" cy="26185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Key_3"/>
            <p:cNvSpPr txBox="1"/>
            <p:nvPr>
              <p:custDataLst>
                <p:tags r:id="rId12"/>
              </p:custDataLst>
            </p:nvPr>
          </p:nvSpPr>
          <p:spPr>
            <a:xfrm>
              <a:off x="1919289" y="2650243"/>
              <a:ext cx="557845" cy="359073"/>
            </a:xfrm>
            <a:prstGeom prst="rect">
              <a:avLst/>
            </a:prstGeom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/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3.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4" name="Description_3"/>
            <p:cNvSpPr txBox="1"/>
            <p:nvPr>
              <p:custDataLst>
                <p:tags r:id="rId13"/>
              </p:custDataLst>
            </p:nvPr>
          </p:nvSpPr>
          <p:spPr>
            <a:xfrm>
              <a:off x="2477134" y="2650243"/>
              <a:ext cx="9214123" cy="384721"/>
            </a:xfrm>
            <a:prstGeom prst="rect">
              <a:avLst/>
            </a:prstGeom>
          </p:spPr>
          <p:txBody>
            <a:bodyPr vert="horz" wrap="square" lIns="0" tIns="50800" rIns="0" bIns="25400" rtlCol="0" anchor="t">
              <a:spAutoFit/>
            </a:bodyPr>
            <a:lstStyle/>
            <a:p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Reasonably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5" name="Value_3"/>
            <p:cNvSpPr txBox="1"/>
            <p:nvPr>
              <p:custDataLst>
                <p:tags r:id="rId14"/>
              </p:custDataLst>
            </p:nvPr>
          </p:nvSpPr>
          <p:spPr>
            <a:xfrm>
              <a:off x="3594296" y="3063177"/>
              <a:ext cx="405560" cy="230832"/>
            </a:xfrm>
            <a:prstGeom prst="rect">
              <a:avLst/>
            </a:prstGeom>
          </p:spPr>
          <p:txBody>
            <a:bodyPr vert="horz" wrap="none" lIns="76200" tIns="0" rIns="0" bIns="0" rtlCol="0" anchor="t">
              <a:spAutoFit/>
            </a:bodyPr>
            <a:lstStyle/>
            <a:p>
              <a:r>
                <a:rPr lang="en-GB" sz="1500">
                  <a:solidFill>
                    <a:srgbClr val="3E4445"/>
                  </a:solidFill>
                  <a:latin typeface="Verdana" panose="020B0604030504040204" pitchFamily="34" charset="0"/>
                </a:rPr>
                <a:t>6%</a:t>
              </a:r>
              <a:endParaRPr lang="en-GB" sz="15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6" name="Bar_3"/>
            <p:cNvSpPr/>
            <p:nvPr>
              <p:custDataLst>
                <p:tags r:id="rId15"/>
              </p:custDataLst>
            </p:nvPr>
          </p:nvSpPr>
          <p:spPr>
            <a:xfrm>
              <a:off x="2477134" y="3047664"/>
              <a:ext cx="1117162" cy="26185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Key_4"/>
            <p:cNvSpPr txBox="1"/>
            <p:nvPr>
              <p:custDataLst>
                <p:tags r:id="rId16"/>
              </p:custDataLst>
            </p:nvPr>
          </p:nvSpPr>
          <p:spPr>
            <a:xfrm>
              <a:off x="1919289" y="3322222"/>
              <a:ext cx="557845" cy="359073"/>
            </a:xfrm>
            <a:prstGeom prst="rect">
              <a:avLst/>
            </a:prstGeom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/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4.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8" name="Description_4"/>
            <p:cNvSpPr txBox="1"/>
            <p:nvPr>
              <p:custDataLst>
                <p:tags r:id="rId17"/>
              </p:custDataLst>
            </p:nvPr>
          </p:nvSpPr>
          <p:spPr>
            <a:xfrm>
              <a:off x="2477134" y="3322222"/>
              <a:ext cx="9214123" cy="384721"/>
            </a:xfrm>
            <a:prstGeom prst="rect">
              <a:avLst/>
            </a:prstGeom>
          </p:spPr>
          <p:txBody>
            <a:bodyPr vert="horz" wrap="square" lIns="0" tIns="50800" rIns="0" bIns="25400" rtlCol="0" anchor="t">
              <a:spAutoFit/>
            </a:bodyPr>
            <a:lstStyle/>
            <a:p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Very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9" name="Value_4"/>
            <p:cNvSpPr txBox="1"/>
            <p:nvPr>
              <p:custDataLst>
                <p:tags r:id="rId18"/>
              </p:custDataLst>
            </p:nvPr>
          </p:nvSpPr>
          <p:spPr>
            <a:xfrm>
              <a:off x="11042040" y="3735157"/>
              <a:ext cx="527388" cy="230832"/>
            </a:xfrm>
            <a:prstGeom prst="rect">
              <a:avLst/>
            </a:prstGeom>
          </p:spPr>
          <p:txBody>
            <a:bodyPr vert="horz" wrap="none" lIns="76200" tIns="0" rIns="0" bIns="0" rtlCol="0" anchor="t">
              <a:spAutoFit/>
            </a:bodyPr>
            <a:lstStyle/>
            <a:p>
              <a:r>
                <a:rPr lang="en-GB" sz="1500">
                  <a:solidFill>
                    <a:srgbClr val="3E4445"/>
                  </a:solidFill>
                  <a:latin typeface="Verdana" panose="020B0604030504040204" pitchFamily="34" charset="0"/>
                </a:rPr>
                <a:t>46%</a:t>
              </a:r>
              <a:endParaRPr lang="en-GB" sz="15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0" name="Bar_4"/>
            <p:cNvSpPr/>
            <p:nvPr>
              <p:custDataLst>
                <p:tags r:id="rId19"/>
              </p:custDataLst>
            </p:nvPr>
          </p:nvSpPr>
          <p:spPr>
            <a:xfrm>
              <a:off x="2477134" y="3719643"/>
              <a:ext cx="8564906" cy="26185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Canvas" hidden="1"/>
            <p:cNvSpPr/>
            <p:nvPr/>
          </p:nvSpPr>
          <p:spPr>
            <a:xfrm>
              <a:off x="2477134" y="1306284"/>
              <a:ext cx="8564906" cy="2675217"/>
            </a:xfrm>
            <a:prstGeom prst="rect">
              <a:avLst/>
            </a:pr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5518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Please vote</a:t>
            </a:r>
          </a:p>
        </p:txBody>
      </p:sp>
      <p:sp>
        <p:nvSpPr>
          <p:cNvPr id="5" name="Text Placeholder 4" hidden="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penQuestion"/>
          <p:cNvSpPr/>
          <p:nvPr>
            <p:custDataLst>
              <p:tags r:id="rId2"/>
            </p:custDataLst>
          </p:nvPr>
        </p:nvSpPr>
        <p:spPr>
          <a:xfrm>
            <a:off x="10922000" y="7004278"/>
            <a:ext cx="1270000" cy="215444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800"/>
              <a:t>Vote Trigger</a:t>
            </a:r>
          </a:p>
        </p:txBody>
      </p:sp>
      <p:grpSp>
        <p:nvGrpSpPr>
          <p:cNvPr id="28" name="Chart"/>
          <p:cNvGrpSpPr/>
          <p:nvPr>
            <p:custDataLst>
              <p:tags r:id="rId3"/>
            </p:custDataLst>
          </p:nvPr>
        </p:nvGrpSpPr>
        <p:grpSpPr>
          <a:xfrm>
            <a:off x="1919289" y="1306284"/>
            <a:ext cx="9771968" cy="3347197"/>
            <a:chOff x="1919289" y="1306284"/>
            <a:chExt cx="9771968" cy="3347197"/>
          </a:xfrm>
        </p:grpSpPr>
        <p:sp>
          <p:nvSpPr>
            <p:cNvPr id="7" name="Key_1"/>
            <p:cNvSpPr txBox="1"/>
            <p:nvPr>
              <p:custDataLst>
                <p:tags r:id="rId4"/>
              </p:custDataLst>
            </p:nvPr>
          </p:nvSpPr>
          <p:spPr>
            <a:xfrm>
              <a:off x="1919289" y="1306284"/>
              <a:ext cx="557846" cy="359073"/>
            </a:xfrm>
            <a:prstGeom prst="rect">
              <a:avLst/>
            </a:prstGeom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/>
              <a:r>
                <a:rPr lang="en-GB" sz="2000">
                  <a:latin typeface="+mn-lt"/>
                </a:rPr>
                <a:t>1.</a:t>
              </a:r>
              <a:endParaRPr lang="en-GB" sz="2000" dirty="0">
                <a:latin typeface="+mn-lt"/>
              </a:endParaRPr>
            </a:p>
          </p:txBody>
        </p:sp>
        <p:sp>
          <p:nvSpPr>
            <p:cNvPr id="8" name="Description_1"/>
            <p:cNvSpPr txBox="1"/>
            <p:nvPr>
              <p:custDataLst>
                <p:tags r:id="rId5"/>
              </p:custDataLst>
            </p:nvPr>
          </p:nvSpPr>
          <p:spPr>
            <a:xfrm>
              <a:off x="2477135" y="1306284"/>
              <a:ext cx="9214122" cy="384721"/>
            </a:xfrm>
            <a:prstGeom prst="rect">
              <a:avLst/>
            </a:prstGeom>
          </p:spPr>
          <p:txBody>
            <a:bodyPr vert="horz" wrap="square" lIns="0" tIns="50800" rIns="0" bIns="25400" rtlCol="0" anchor="t">
              <a:spAutoFit/>
            </a:bodyPr>
            <a:lstStyle/>
            <a:p>
              <a:r>
                <a:rPr lang="en-GB" sz="2000">
                  <a:latin typeface="+mn-lt"/>
                </a:rPr>
                <a:t>Strongly disagree</a:t>
              </a:r>
              <a:endParaRPr lang="en-GB" sz="2000" dirty="0">
                <a:latin typeface="+mn-lt"/>
              </a:endParaRPr>
            </a:p>
          </p:txBody>
        </p:sp>
        <p:sp>
          <p:nvSpPr>
            <p:cNvPr id="9" name="Value_1"/>
            <p:cNvSpPr txBox="1"/>
            <p:nvPr>
              <p:custDataLst>
                <p:tags r:id="rId6"/>
              </p:custDataLst>
            </p:nvPr>
          </p:nvSpPr>
          <p:spPr>
            <a:xfrm>
              <a:off x="11042040" y="1719218"/>
              <a:ext cx="649217" cy="230832"/>
            </a:xfrm>
            <a:prstGeom prst="rect">
              <a:avLst/>
            </a:prstGeom>
          </p:spPr>
          <p:txBody>
            <a:bodyPr vert="horz" wrap="none" lIns="76200" tIns="0" rIns="0" bIns="0" rtlCol="0" anchor="t">
              <a:spAutoFit/>
            </a:bodyPr>
            <a:lstStyle/>
            <a:p>
              <a:r>
                <a:rPr lang="en-GB" sz="1500">
                  <a:latin typeface="+mn-lt"/>
                </a:rPr>
                <a:t>0%</a:t>
              </a:r>
              <a:endParaRPr lang="en-GB" sz="1500" dirty="0">
                <a:latin typeface="+mn-lt"/>
              </a:endParaRPr>
            </a:p>
          </p:txBody>
        </p:sp>
        <p:sp>
          <p:nvSpPr>
            <p:cNvPr id="10" name="Bar_1"/>
            <p:cNvSpPr/>
            <p:nvPr>
              <p:custDataLst>
                <p:tags r:id="rId7"/>
              </p:custDataLst>
            </p:nvPr>
          </p:nvSpPr>
          <p:spPr>
            <a:xfrm>
              <a:off x="2477135" y="1703705"/>
              <a:ext cx="8564905" cy="26185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Key_2"/>
            <p:cNvSpPr txBox="1"/>
            <p:nvPr>
              <p:custDataLst>
                <p:tags r:id="rId8"/>
              </p:custDataLst>
            </p:nvPr>
          </p:nvSpPr>
          <p:spPr>
            <a:xfrm>
              <a:off x="1919289" y="1978263"/>
              <a:ext cx="557846" cy="359073"/>
            </a:xfrm>
            <a:prstGeom prst="rect">
              <a:avLst/>
            </a:prstGeom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/>
              <a:r>
                <a:rPr lang="en-GB" sz="2000">
                  <a:latin typeface="+mn-lt"/>
                </a:rPr>
                <a:t>2.</a:t>
              </a:r>
              <a:endParaRPr lang="en-GB" sz="2000" dirty="0">
                <a:latin typeface="+mn-lt"/>
              </a:endParaRPr>
            </a:p>
          </p:txBody>
        </p:sp>
        <p:sp>
          <p:nvSpPr>
            <p:cNvPr id="12" name="Description_2"/>
            <p:cNvSpPr txBox="1"/>
            <p:nvPr>
              <p:custDataLst>
                <p:tags r:id="rId9"/>
              </p:custDataLst>
            </p:nvPr>
          </p:nvSpPr>
          <p:spPr>
            <a:xfrm>
              <a:off x="2477135" y="1978263"/>
              <a:ext cx="9214122" cy="384721"/>
            </a:xfrm>
            <a:prstGeom prst="rect">
              <a:avLst/>
            </a:prstGeom>
          </p:spPr>
          <p:txBody>
            <a:bodyPr vert="horz" wrap="square" lIns="0" tIns="50800" rIns="0" bIns="25400" rtlCol="0" anchor="t">
              <a:spAutoFit/>
            </a:bodyPr>
            <a:lstStyle/>
            <a:p>
              <a:r>
                <a:rPr lang="en-GB" sz="2000">
                  <a:latin typeface="+mn-lt"/>
                </a:rPr>
                <a:t>Disagree</a:t>
              </a:r>
              <a:endParaRPr lang="en-GB" sz="2000" dirty="0">
                <a:latin typeface="+mn-lt"/>
              </a:endParaRPr>
            </a:p>
          </p:txBody>
        </p:sp>
        <p:sp>
          <p:nvSpPr>
            <p:cNvPr id="13" name="Value_2"/>
            <p:cNvSpPr txBox="1"/>
            <p:nvPr>
              <p:custDataLst>
                <p:tags r:id="rId10"/>
              </p:custDataLst>
            </p:nvPr>
          </p:nvSpPr>
          <p:spPr>
            <a:xfrm>
              <a:off x="11042040" y="2391198"/>
              <a:ext cx="649217" cy="230832"/>
            </a:xfrm>
            <a:prstGeom prst="rect">
              <a:avLst/>
            </a:prstGeom>
          </p:spPr>
          <p:txBody>
            <a:bodyPr vert="horz" wrap="none" lIns="76200" tIns="0" rIns="0" bIns="0" rtlCol="0" anchor="t">
              <a:spAutoFit/>
            </a:bodyPr>
            <a:lstStyle/>
            <a:p>
              <a:r>
                <a:rPr lang="en-GB" sz="1500">
                  <a:latin typeface="+mn-lt"/>
                </a:rPr>
                <a:t>0%</a:t>
              </a:r>
              <a:endParaRPr lang="en-GB" sz="1500" dirty="0">
                <a:latin typeface="+mn-lt"/>
              </a:endParaRPr>
            </a:p>
          </p:txBody>
        </p:sp>
        <p:sp>
          <p:nvSpPr>
            <p:cNvPr id="14" name="Bar_2"/>
            <p:cNvSpPr/>
            <p:nvPr>
              <p:custDataLst>
                <p:tags r:id="rId11"/>
              </p:custDataLst>
            </p:nvPr>
          </p:nvSpPr>
          <p:spPr>
            <a:xfrm>
              <a:off x="2477135" y="2375684"/>
              <a:ext cx="8564905" cy="26185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Key_3"/>
            <p:cNvSpPr txBox="1"/>
            <p:nvPr>
              <p:custDataLst>
                <p:tags r:id="rId12"/>
              </p:custDataLst>
            </p:nvPr>
          </p:nvSpPr>
          <p:spPr>
            <a:xfrm>
              <a:off x="1919289" y="2650243"/>
              <a:ext cx="557846" cy="359073"/>
            </a:xfrm>
            <a:prstGeom prst="rect">
              <a:avLst/>
            </a:prstGeom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/>
              <a:r>
                <a:rPr lang="en-GB" sz="2000">
                  <a:latin typeface="+mn-lt"/>
                </a:rPr>
                <a:t>3.</a:t>
              </a:r>
              <a:endParaRPr lang="en-GB" sz="2000" dirty="0">
                <a:latin typeface="+mn-lt"/>
              </a:endParaRPr>
            </a:p>
          </p:txBody>
        </p:sp>
        <p:sp>
          <p:nvSpPr>
            <p:cNvPr id="16" name="Description_3"/>
            <p:cNvSpPr txBox="1"/>
            <p:nvPr>
              <p:custDataLst>
                <p:tags r:id="rId13"/>
              </p:custDataLst>
            </p:nvPr>
          </p:nvSpPr>
          <p:spPr>
            <a:xfrm>
              <a:off x="2477135" y="2650243"/>
              <a:ext cx="9214122" cy="384721"/>
            </a:xfrm>
            <a:prstGeom prst="rect">
              <a:avLst/>
            </a:prstGeom>
          </p:spPr>
          <p:txBody>
            <a:bodyPr vert="horz" wrap="square" lIns="0" tIns="50800" rIns="0" bIns="25400" rtlCol="0" anchor="t">
              <a:spAutoFit/>
            </a:bodyPr>
            <a:lstStyle/>
            <a:p>
              <a:r>
                <a:rPr lang="en-GB" sz="2000">
                  <a:latin typeface="+mn-lt"/>
                </a:rPr>
                <a:t>Neither agree nor disagree</a:t>
              </a:r>
              <a:endParaRPr lang="en-GB" sz="2000" dirty="0">
                <a:latin typeface="+mn-lt"/>
              </a:endParaRPr>
            </a:p>
          </p:txBody>
        </p:sp>
        <p:sp>
          <p:nvSpPr>
            <p:cNvPr id="17" name="Value_3"/>
            <p:cNvSpPr txBox="1"/>
            <p:nvPr>
              <p:custDataLst>
                <p:tags r:id="rId14"/>
              </p:custDataLst>
            </p:nvPr>
          </p:nvSpPr>
          <p:spPr>
            <a:xfrm>
              <a:off x="11042040" y="3063177"/>
              <a:ext cx="649217" cy="230832"/>
            </a:xfrm>
            <a:prstGeom prst="rect">
              <a:avLst/>
            </a:prstGeom>
          </p:spPr>
          <p:txBody>
            <a:bodyPr vert="horz" wrap="none" lIns="76200" tIns="0" rIns="0" bIns="0" rtlCol="0" anchor="t">
              <a:spAutoFit/>
            </a:bodyPr>
            <a:lstStyle/>
            <a:p>
              <a:r>
                <a:rPr lang="en-GB" sz="1500">
                  <a:latin typeface="+mn-lt"/>
                </a:rPr>
                <a:t>0%</a:t>
              </a:r>
              <a:endParaRPr lang="en-GB" sz="1500" dirty="0">
                <a:latin typeface="+mn-lt"/>
              </a:endParaRPr>
            </a:p>
          </p:txBody>
        </p:sp>
        <p:sp>
          <p:nvSpPr>
            <p:cNvPr id="18" name="Bar_3"/>
            <p:cNvSpPr/>
            <p:nvPr>
              <p:custDataLst>
                <p:tags r:id="rId15"/>
              </p:custDataLst>
            </p:nvPr>
          </p:nvSpPr>
          <p:spPr>
            <a:xfrm>
              <a:off x="2477135" y="3047664"/>
              <a:ext cx="8564905" cy="26185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Key_4"/>
            <p:cNvSpPr txBox="1"/>
            <p:nvPr>
              <p:custDataLst>
                <p:tags r:id="rId16"/>
              </p:custDataLst>
            </p:nvPr>
          </p:nvSpPr>
          <p:spPr>
            <a:xfrm>
              <a:off x="1919289" y="3322222"/>
              <a:ext cx="557846" cy="359073"/>
            </a:xfrm>
            <a:prstGeom prst="rect">
              <a:avLst/>
            </a:prstGeom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/>
              <a:r>
                <a:rPr lang="en-GB" sz="2000">
                  <a:latin typeface="+mn-lt"/>
                </a:rPr>
                <a:t>4.</a:t>
              </a:r>
              <a:endParaRPr lang="en-GB" sz="2000" dirty="0">
                <a:latin typeface="+mn-lt"/>
              </a:endParaRPr>
            </a:p>
          </p:txBody>
        </p:sp>
        <p:sp>
          <p:nvSpPr>
            <p:cNvPr id="20" name="Description_4"/>
            <p:cNvSpPr txBox="1"/>
            <p:nvPr>
              <p:custDataLst>
                <p:tags r:id="rId17"/>
              </p:custDataLst>
            </p:nvPr>
          </p:nvSpPr>
          <p:spPr>
            <a:xfrm>
              <a:off x="2477135" y="3322222"/>
              <a:ext cx="9214122" cy="384721"/>
            </a:xfrm>
            <a:prstGeom prst="rect">
              <a:avLst/>
            </a:prstGeom>
          </p:spPr>
          <p:txBody>
            <a:bodyPr vert="horz" wrap="square" lIns="0" tIns="50800" rIns="0" bIns="25400" rtlCol="0" anchor="t">
              <a:spAutoFit/>
            </a:bodyPr>
            <a:lstStyle/>
            <a:p>
              <a:r>
                <a:rPr lang="en-GB" sz="2000">
                  <a:latin typeface="+mn-lt"/>
                </a:rPr>
                <a:t>Agree</a:t>
              </a:r>
              <a:endParaRPr lang="en-GB" sz="2000" dirty="0">
                <a:latin typeface="+mn-lt"/>
              </a:endParaRPr>
            </a:p>
          </p:txBody>
        </p:sp>
        <p:sp>
          <p:nvSpPr>
            <p:cNvPr id="21" name="Value_4"/>
            <p:cNvSpPr txBox="1"/>
            <p:nvPr>
              <p:custDataLst>
                <p:tags r:id="rId18"/>
              </p:custDataLst>
            </p:nvPr>
          </p:nvSpPr>
          <p:spPr>
            <a:xfrm>
              <a:off x="11042040" y="3735157"/>
              <a:ext cx="649217" cy="230832"/>
            </a:xfrm>
            <a:prstGeom prst="rect">
              <a:avLst/>
            </a:prstGeom>
          </p:spPr>
          <p:txBody>
            <a:bodyPr vert="horz" wrap="none" lIns="76200" tIns="0" rIns="0" bIns="0" rtlCol="0" anchor="t">
              <a:spAutoFit/>
            </a:bodyPr>
            <a:lstStyle/>
            <a:p>
              <a:r>
                <a:rPr lang="en-GB" sz="1500">
                  <a:latin typeface="+mn-lt"/>
                </a:rPr>
                <a:t>0%</a:t>
              </a:r>
              <a:endParaRPr lang="en-GB" sz="1500" dirty="0">
                <a:latin typeface="+mn-lt"/>
              </a:endParaRPr>
            </a:p>
          </p:txBody>
        </p:sp>
        <p:sp>
          <p:nvSpPr>
            <p:cNvPr id="22" name="Bar_4"/>
            <p:cNvSpPr/>
            <p:nvPr>
              <p:custDataLst>
                <p:tags r:id="rId19"/>
              </p:custDataLst>
            </p:nvPr>
          </p:nvSpPr>
          <p:spPr>
            <a:xfrm>
              <a:off x="2477135" y="3719643"/>
              <a:ext cx="8564905" cy="26185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Key_5"/>
            <p:cNvSpPr txBox="1"/>
            <p:nvPr>
              <p:custDataLst>
                <p:tags r:id="rId20"/>
              </p:custDataLst>
            </p:nvPr>
          </p:nvSpPr>
          <p:spPr>
            <a:xfrm>
              <a:off x="1919289" y="3994202"/>
              <a:ext cx="557846" cy="359073"/>
            </a:xfrm>
            <a:prstGeom prst="rect">
              <a:avLst/>
            </a:prstGeom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/>
              <a:r>
                <a:rPr lang="en-GB" sz="2000">
                  <a:latin typeface="+mn-lt"/>
                </a:rPr>
                <a:t>5.</a:t>
              </a:r>
              <a:endParaRPr lang="en-GB" sz="2000" dirty="0">
                <a:latin typeface="+mn-lt"/>
              </a:endParaRPr>
            </a:p>
          </p:txBody>
        </p:sp>
        <p:sp>
          <p:nvSpPr>
            <p:cNvPr id="24" name="Description_5"/>
            <p:cNvSpPr txBox="1"/>
            <p:nvPr>
              <p:custDataLst>
                <p:tags r:id="rId21"/>
              </p:custDataLst>
            </p:nvPr>
          </p:nvSpPr>
          <p:spPr>
            <a:xfrm>
              <a:off x="2477135" y="3994202"/>
              <a:ext cx="9214122" cy="384721"/>
            </a:xfrm>
            <a:prstGeom prst="rect">
              <a:avLst/>
            </a:prstGeom>
          </p:spPr>
          <p:txBody>
            <a:bodyPr vert="horz" wrap="square" lIns="0" tIns="50800" rIns="0" bIns="25400" rtlCol="0" anchor="t">
              <a:spAutoFit/>
            </a:bodyPr>
            <a:lstStyle/>
            <a:p>
              <a:r>
                <a:rPr lang="en-GB" sz="2000">
                  <a:latin typeface="+mn-lt"/>
                </a:rPr>
                <a:t>Strongly agree</a:t>
              </a:r>
              <a:endParaRPr lang="en-GB" sz="2000" dirty="0">
                <a:latin typeface="+mn-lt"/>
              </a:endParaRPr>
            </a:p>
          </p:txBody>
        </p:sp>
        <p:sp>
          <p:nvSpPr>
            <p:cNvPr id="25" name="Value_5"/>
            <p:cNvSpPr txBox="1"/>
            <p:nvPr>
              <p:custDataLst>
                <p:tags r:id="rId22"/>
              </p:custDataLst>
            </p:nvPr>
          </p:nvSpPr>
          <p:spPr>
            <a:xfrm>
              <a:off x="11042040" y="4407136"/>
              <a:ext cx="649217" cy="230832"/>
            </a:xfrm>
            <a:prstGeom prst="rect">
              <a:avLst/>
            </a:prstGeom>
          </p:spPr>
          <p:txBody>
            <a:bodyPr vert="horz" wrap="none" lIns="76200" tIns="0" rIns="0" bIns="0" rtlCol="0" anchor="t">
              <a:spAutoFit/>
            </a:bodyPr>
            <a:lstStyle/>
            <a:p>
              <a:r>
                <a:rPr lang="en-GB" sz="1500">
                  <a:latin typeface="+mn-lt"/>
                </a:rPr>
                <a:t>0%</a:t>
              </a:r>
              <a:endParaRPr lang="en-GB" sz="1500" dirty="0">
                <a:latin typeface="+mn-lt"/>
              </a:endParaRPr>
            </a:p>
          </p:txBody>
        </p:sp>
        <p:sp>
          <p:nvSpPr>
            <p:cNvPr id="26" name="Bar_5"/>
            <p:cNvSpPr/>
            <p:nvPr>
              <p:custDataLst>
                <p:tags r:id="rId23"/>
              </p:custDataLst>
            </p:nvPr>
          </p:nvSpPr>
          <p:spPr>
            <a:xfrm>
              <a:off x="2477135" y="4391623"/>
              <a:ext cx="8564905" cy="26185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Canvas" hidden="1"/>
            <p:cNvSpPr/>
            <p:nvPr/>
          </p:nvSpPr>
          <p:spPr>
            <a:xfrm>
              <a:off x="2477135" y="1306284"/>
              <a:ext cx="8564905" cy="3347197"/>
            </a:xfrm>
            <a:prstGeom prst="rect">
              <a:avLst/>
            </a:pr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9" name="VoteNow"/>
          <p:cNvSpPr/>
          <p:nvPr/>
        </p:nvSpPr>
        <p:spPr>
          <a:xfrm>
            <a:off x="10795000" y="127000"/>
            <a:ext cx="1270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algn="ctr"/>
            <a:r>
              <a:rPr lang="en-GB"/>
              <a:t>POLL OPEN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335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066" y="1088862"/>
            <a:ext cx="8808074" cy="50224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84733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83896" y="207734"/>
            <a:ext cx="98764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34414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4. The 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34414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‘Was it worth it’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34414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question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2297723" y="6052786"/>
            <a:ext cx="9120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145" indent="-271145"/>
            <a:r>
              <a:rPr lang="en-GB" dirty="0"/>
              <a:t>Note: It may be appropriate to ‘hide’ the results of these polls until after the meeting has closed. The following examples have been set up in this way. </a:t>
            </a:r>
          </a:p>
        </p:txBody>
      </p:sp>
    </p:spTree>
    <p:extLst>
      <p:ext uri="{BB962C8B-B14F-4D97-AF65-F5344CB8AC3E}">
        <p14:creationId xmlns:p14="http://schemas.microsoft.com/office/powerpoint/2010/main" val="1235279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Was this session a good use of your time?</a:t>
            </a:r>
            <a:endParaRPr lang="en-GB" dirty="0"/>
          </a:p>
        </p:txBody>
      </p:sp>
      <p:sp>
        <p:nvSpPr>
          <p:cNvPr id="3" name="Content Placeholder 2" hidden="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OpenQuestion"/>
          <p:cNvSpPr/>
          <p:nvPr>
            <p:custDataLst>
              <p:tags r:id="rId2"/>
            </p:custDataLst>
          </p:nvPr>
        </p:nvSpPr>
        <p:spPr>
          <a:xfrm>
            <a:off x="10922000" y="7004278"/>
            <a:ext cx="1270000" cy="215444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800"/>
              <a:t>Vote Trigger</a:t>
            </a:r>
          </a:p>
        </p:txBody>
      </p:sp>
      <p:sp>
        <p:nvSpPr>
          <p:cNvPr id="27" name="VoteNow"/>
          <p:cNvSpPr/>
          <p:nvPr/>
        </p:nvSpPr>
        <p:spPr>
          <a:xfrm>
            <a:off x="10795000" y="127000"/>
            <a:ext cx="1270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algn="ctr"/>
            <a:r>
              <a:rPr lang="en-GB"/>
              <a:t>POLL OPEN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263493" y="4813351"/>
            <a:ext cx="4020686" cy="1493792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DATA CAPTURED</a:t>
            </a:r>
            <a:br>
              <a:rPr lang="en-GB" sz="2400" b="1" dirty="0"/>
            </a:br>
            <a:r>
              <a:rPr lang="en-GB" sz="2400" b="1" dirty="0"/>
              <a:t>THANK YOU</a:t>
            </a:r>
          </a:p>
        </p:txBody>
      </p:sp>
      <p:grpSp>
        <p:nvGrpSpPr>
          <p:cNvPr id="24" name="Chart"/>
          <p:cNvGrpSpPr/>
          <p:nvPr>
            <p:custDataLst>
              <p:tags r:id="rId3"/>
            </p:custDataLst>
          </p:nvPr>
        </p:nvGrpSpPr>
        <p:grpSpPr>
          <a:xfrm>
            <a:off x="1919289" y="1306284"/>
            <a:ext cx="9892954" cy="2675217"/>
            <a:chOff x="1919289" y="1306284"/>
            <a:chExt cx="9892954" cy="2675217"/>
          </a:xfrm>
        </p:grpSpPr>
        <p:sp>
          <p:nvSpPr>
            <p:cNvPr id="5" name="Key_1"/>
            <p:cNvSpPr txBox="1"/>
            <p:nvPr>
              <p:custDataLst>
                <p:tags r:id="rId4"/>
              </p:custDataLst>
            </p:nvPr>
          </p:nvSpPr>
          <p:spPr>
            <a:xfrm>
              <a:off x="1919289" y="1306284"/>
              <a:ext cx="557845" cy="359073"/>
            </a:xfrm>
            <a:prstGeom prst="rect">
              <a:avLst/>
            </a:prstGeom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/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1.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" name="Description_1"/>
            <p:cNvSpPr txBox="1"/>
            <p:nvPr>
              <p:custDataLst>
                <p:tags r:id="rId5"/>
              </p:custDataLst>
            </p:nvPr>
          </p:nvSpPr>
          <p:spPr>
            <a:xfrm>
              <a:off x="2477134" y="1306284"/>
              <a:ext cx="9214123" cy="384721"/>
            </a:xfrm>
            <a:prstGeom prst="rect">
              <a:avLst/>
            </a:prstGeom>
          </p:spPr>
          <p:txBody>
            <a:bodyPr vert="horz" wrap="square" lIns="0" tIns="50800" rIns="0" bIns="25400" rtlCol="0" anchor="t">
              <a:spAutoFit/>
            </a:bodyPr>
            <a:lstStyle/>
            <a:p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No, not at all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7" name="Value_1"/>
            <p:cNvSpPr txBox="1"/>
            <p:nvPr>
              <p:custDataLst>
                <p:tags r:id="rId6"/>
              </p:custDataLst>
            </p:nvPr>
          </p:nvSpPr>
          <p:spPr>
            <a:xfrm>
              <a:off x="6845236" y="1719218"/>
              <a:ext cx="841577" cy="230832"/>
            </a:xfrm>
            <a:prstGeom prst="rect">
              <a:avLst/>
            </a:prstGeom>
          </p:spPr>
          <p:txBody>
            <a:bodyPr vert="horz" wrap="none" lIns="76200" tIns="0" rIns="0" bIns="0" rtlCol="0" anchor="t">
              <a:spAutoFit/>
            </a:bodyPr>
            <a:lstStyle/>
            <a:p>
              <a:r>
                <a:rPr lang="en-GB" sz="1500">
                  <a:solidFill>
                    <a:srgbClr val="3E4445"/>
                  </a:solidFill>
                  <a:latin typeface="Verdana" panose="020B0604030504040204" pitchFamily="34" charset="0"/>
                </a:rPr>
                <a:t>17.65%</a:t>
              </a:r>
              <a:endParaRPr lang="en-GB" sz="15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8" name="Bar_1"/>
            <p:cNvSpPr/>
            <p:nvPr>
              <p:custDataLst>
                <p:tags r:id="rId7"/>
              </p:custDataLst>
            </p:nvPr>
          </p:nvSpPr>
          <p:spPr>
            <a:xfrm>
              <a:off x="2477134" y="1703705"/>
              <a:ext cx="4368102" cy="26185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Key_2"/>
            <p:cNvSpPr txBox="1"/>
            <p:nvPr>
              <p:custDataLst>
                <p:tags r:id="rId8"/>
              </p:custDataLst>
            </p:nvPr>
          </p:nvSpPr>
          <p:spPr>
            <a:xfrm>
              <a:off x="1919289" y="1978263"/>
              <a:ext cx="557845" cy="359073"/>
            </a:xfrm>
            <a:prstGeom prst="rect">
              <a:avLst/>
            </a:prstGeom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/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2.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0" name="Description_2"/>
            <p:cNvSpPr txBox="1"/>
            <p:nvPr>
              <p:custDataLst>
                <p:tags r:id="rId9"/>
              </p:custDataLst>
            </p:nvPr>
          </p:nvSpPr>
          <p:spPr>
            <a:xfrm>
              <a:off x="2477134" y="1978263"/>
              <a:ext cx="9214123" cy="384721"/>
            </a:xfrm>
            <a:prstGeom prst="rect">
              <a:avLst/>
            </a:prstGeom>
          </p:spPr>
          <p:txBody>
            <a:bodyPr vert="horz" wrap="square" lIns="0" tIns="50800" rIns="0" bIns="25400" rtlCol="0" anchor="t">
              <a:spAutoFit/>
            </a:bodyPr>
            <a:lstStyle/>
            <a:p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A little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1" name="Value_2"/>
            <p:cNvSpPr txBox="1"/>
            <p:nvPr>
              <p:custDataLst>
                <p:tags r:id="rId10"/>
              </p:custDataLst>
            </p:nvPr>
          </p:nvSpPr>
          <p:spPr>
            <a:xfrm>
              <a:off x="9514632" y="2391198"/>
              <a:ext cx="841577" cy="230832"/>
            </a:xfrm>
            <a:prstGeom prst="rect">
              <a:avLst/>
            </a:prstGeom>
          </p:spPr>
          <p:txBody>
            <a:bodyPr vert="horz" wrap="none" lIns="76200" tIns="0" rIns="0" bIns="0" rtlCol="0" anchor="t">
              <a:spAutoFit/>
            </a:bodyPr>
            <a:lstStyle/>
            <a:p>
              <a:r>
                <a:rPr lang="en-GB" sz="1500">
                  <a:solidFill>
                    <a:srgbClr val="3E4445"/>
                  </a:solidFill>
                  <a:latin typeface="Verdana" panose="020B0604030504040204" pitchFamily="34" charset="0"/>
                </a:rPr>
                <a:t>29.41%</a:t>
              </a:r>
              <a:endParaRPr lang="en-GB" sz="15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2" name="Bar_2"/>
            <p:cNvSpPr/>
            <p:nvPr>
              <p:custDataLst>
                <p:tags r:id="rId11"/>
              </p:custDataLst>
            </p:nvPr>
          </p:nvSpPr>
          <p:spPr>
            <a:xfrm>
              <a:off x="2477134" y="2375684"/>
              <a:ext cx="7037498" cy="26185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Key_3"/>
            <p:cNvSpPr txBox="1"/>
            <p:nvPr>
              <p:custDataLst>
                <p:tags r:id="rId12"/>
              </p:custDataLst>
            </p:nvPr>
          </p:nvSpPr>
          <p:spPr>
            <a:xfrm>
              <a:off x="1919289" y="2650243"/>
              <a:ext cx="557845" cy="359073"/>
            </a:xfrm>
            <a:prstGeom prst="rect">
              <a:avLst/>
            </a:prstGeom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/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3.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4" name="Description_3"/>
            <p:cNvSpPr txBox="1"/>
            <p:nvPr>
              <p:custDataLst>
                <p:tags r:id="rId13"/>
              </p:custDataLst>
            </p:nvPr>
          </p:nvSpPr>
          <p:spPr>
            <a:xfrm>
              <a:off x="2477134" y="2650243"/>
              <a:ext cx="9214123" cy="384721"/>
            </a:xfrm>
            <a:prstGeom prst="rect">
              <a:avLst/>
            </a:prstGeom>
          </p:spPr>
          <p:txBody>
            <a:bodyPr vert="horz" wrap="square" lIns="0" tIns="50800" rIns="0" bIns="25400" rtlCol="0" anchor="t">
              <a:spAutoFit/>
            </a:bodyPr>
            <a:lstStyle/>
            <a:p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Quite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5" name="Value_3"/>
            <p:cNvSpPr txBox="1"/>
            <p:nvPr>
              <p:custDataLst>
                <p:tags r:id="rId14"/>
              </p:custDataLst>
            </p:nvPr>
          </p:nvSpPr>
          <p:spPr>
            <a:xfrm>
              <a:off x="10970666" y="3063177"/>
              <a:ext cx="841577" cy="230832"/>
            </a:xfrm>
            <a:prstGeom prst="rect">
              <a:avLst/>
            </a:prstGeom>
          </p:spPr>
          <p:txBody>
            <a:bodyPr vert="horz" wrap="none" lIns="76200" tIns="0" rIns="0" bIns="0" rtlCol="0" anchor="t">
              <a:spAutoFit/>
            </a:bodyPr>
            <a:lstStyle/>
            <a:p>
              <a:r>
                <a:rPr lang="en-GB" sz="1500">
                  <a:solidFill>
                    <a:srgbClr val="3E4445"/>
                  </a:solidFill>
                  <a:latin typeface="Verdana" panose="020B0604030504040204" pitchFamily="34" charset="0"/>
                </a:rPr>
                <a:t>35.29%</a:t>
              </a:r>
              <a:endParaRPr lang="en-GB" sz="15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6" name="Bar_3"/>
            <p:cNvSpPr/>
            <p:nvPr>
              <p:custDataLst>
                <p:tags r:id="rId15"/>
              </p:custDataLst>
            </p:nvPr>
          </p:nvSpPr>
          <p:spPr>
            <a:xfrm>
              <a:off x="2477134" y="3047664"/>
              <a:ext cx="8493532" cy="26185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Key_4"/>
            <p:cNvSpPr txBox="1"/>
            <p:nvPr>
              <p:custDataLst>
                <p:tags r:id="rId16"/>
              </p:custDataLst>
            </p:nvPr>
          </p:nvSpPr>
          <p:spPr>
            <a:xfrm>
              <a:off x="1919289" y="3322222"/>
              <a:ext cx="557845" cy="359073"/>
            </a:xfrm>
            <a:prstGeom prst="rect">
              <a:avLst/>
            </a:prstGeom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/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4.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8" name="Description_4"/>
            <p:cNvSpPr txBox="1"/>
            <p:nvPr>
              <p:custDataLst>
                <p:tags r:id="rId17"/>
              </p:custDataLst>
            </p:nvPr>
          </p:nvSpPr>
          <p:spPr>
            <a:xfrm>
              <a:off x="2477134" y="3322222"/>
              <a:ext cx="9214123" cy="384721"/>
            </a:xfrm>
            <a:prstGeom prst="rect">
              <a:avLst/>
            </a:prstGeom>
          </p:spPr>
          <p:txBody>
            <a:bodyPr vert="horz" wrap="square" lIns="0" tIns="50800" rIns="0" bIns="25400" rtlCol="0" anchor="t">
              <a:spAutoFit/>
            </a:bodyPr>
            <a:lstStyle/>
            <a:p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Extremely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9" name="Value_4"/>
            <p:cNvSpPr txBox="1"/>
            <p:nvPr>
              <p:custDataLst>
                <p:tags r:id="rId18"/>
              </p:custDataLst>
            </p:nvPr>
          </p:nvSpPr>
          <p:spPr>
            <a:xfrm>
              <a:off x="6845236" y="3735157"/>
              <a:ext cx="841577" cy="230832"/>
            </a:xfrm>
            <a:prstGeom prst="rect">
              <a:avLst/>
            </a:prstGeom>
          </p:spPr>
          <p:txBody>
            <a:bodyPr vert="horz" wrap="none" lIns="76200" tIns="0" rIns="0" bIns="0" rtlCol="0" anchor="t">
              <a:spAutoFit/>
            </a:bodyPr>
            <a:lstStyle/>
            <a:p>
              <a:r>
                <a:rPr lang="en-GB" sz="1500">
                  <a:solidFill>
                    <a:srgbClr val="3E4445"/>
                  </a:solidFill>
                  <a:latin typeface="Verdana" panose="020B0604030504040204" pitchFamily="34" charset="0"/>
                </a:rPr>
                <a:t>17.65%</a:t>
              </a:r>
              <a:endParaRPr lang="en-GB" sz="15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0" name="Bar_4"/>
            <p:cNvSpPr/>
            <p:nvPr>
              <p:custDataLst>
                <p:tags r:id="rId19"/>
              </p:custDataLst>
            </p:nvPr>
          </p:nvSpPr>
          <p:spPr>
            <a:xfrm>
              <a:off x="2477134" y="3719643"/>
              <a:ext cx="4368102" cy="26185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Canvas" hidden="1"/>
            <p:cNvSpPr/>
            <p:nvPr/>
          </p:nvSpPr>
          <p:spPr>
            <a:xfrm>
              <a:off x="2477134" y="1306284"/>
              <a:ext cx="8564906" cy="2675217"/>
            </a:xfrm>
            <a:prstGeom prst="rect">
              <a:avLst/>
            </a:pr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3108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ampleData"/>
          <p:cNvSpPr/>
          <p:nvPr/>
        </p:nvSpPr>
        <p:spPr>
          <a:xfrm>
            <a:off x="0" y="6604000"/>
            <a:ext cx="12192000" cy="25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0000" lnSpcReduction="20000"/>
          </a:bodyPr>
          <a:lstStyle/>
          <a:p>
            <a:pPr algn="ctr"/>
            <a:r>
              <a:rPr lang="en-GB"/>
              <a:t>Sample Results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How would you rate this meeting?</a:t>
            </a:r>
            <a:endParaRPr lang="en-GB" dirty="0"/>
          </a:p>
        </p:txBody>
      </p:sp>
      <p:sp>
        <p:nvSpPr>
          <p:cNvPr id="3" name="Content Placeholder 2" hidden="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OpenQuestion"/>
          <p:cNvSpPr/>
          <p:nvPr>
            <p:custDataLst>
              <p:tags r:id="rId2"/>
            </p:custDataLst>
          </p:nvPr>
        </p:nvSpPr>
        <p:spPr>
          <a:xfrm>
            <a:off x="10922000" y="7004278"/>
            <a:ext cx="1270000" cy="215444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800"/>
              <a:t>Vote Trigger</a:t>
            </a:r>
          </a:p>
        </p:txBody>
      </p:sp>
      <p:sp>
        <p:nvSpPr>
          <p:cNvPr id="27" name="VoteNow"/>
          <p:cNvSpPr/>
          <p:nvPr/>
        </p:nvSpPr>
        <p:spPr>
          <a:xfrm>
            <a:off x="10795000" y="127000"/>
            <a:ext cx="1270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algn="ctr"/>
            <a:r>
              <a:rPr lang="en-GB"/>
              <a:t>POLL OPEN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263493" y="4813351"/>
            <a:ext cx="4020686" cy="1493792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DATA CAPTURED</a:t>
            </a:r>
            <a:br>
              <a:rPr lang="en-GB" sz="2400" b="1" dirty="0"/>
            </a:br>
            <a:r>
              <a:rPr lang="en-GB" sz="2400" b="1" dirty="0"/>
              <a:t>THANK YOU</a:t>
            </a:r>
          </a:p>
        </p:txBody>
      </p:sp>
      <p:grpSp>
        <p:nvGrpSpPr>
          <p:cNvPr id="24" name="Chart"/>
          <p:cNvGrpSpPr/>
          <p:nvPr>
            <p:custDataLst>
              <p:tags r:id="rId3"/>
            </p:custDataLst>
          </p:nvPr>
        </p:nvGrpSpPr>
        <p:grpSpPr>
          <a:xfrm>
            <a:off x="1919289" y="1306284"/>
            <a:ext cx="9771968" cy="2675217"/>
            <a:chOff x="1919289" y="1306284"/>
            <a:chExt cx="9771968" cy="2675217"/>
          </a:xfrm>
        </p:grpSpPr>
        <p:sp>
          <p:nvSpPr>
            <p:cNvPr id="5" name="Key_1"/>
            <p:cNvSpPr txBox="1"/>
            <p:nvPr>
              <p:custDataLst>
                <p:tags r:id="rId4"/>
              </p:custDataLst>
            </p:nvPr>
          </p:nvSpPr>
          <p:spPr>
            <a:xfrm>
              <a:off x="1919289" y="1306284"/>
              <a:ext cx="557845" cy="359073"/>
            </a:xfrm>
            <a:prstGeom prst="rect">
              <a:avLst/>
            </a:prstGeom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/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1.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" name="Description_1"/>
            <p:cNvSpPr txBox="1"/>
            <p:nvPr>
              <p:custDataLst>
                <p:tags r:id="rId5"/>
              </p:custDataLst>
            </p:nvPr>
          </p:nvSpPr>
          <p:spPr>
            <a:xfrm>
              <a:off x="2477134" y="1306284"/>
              <a:ext cx="9214123" cy="384721"/>
            </a:xfrm>
            <a:prstGeom prst="rect">
              <a:avLst/>
            </a:prstGeom>
          </p:spPr>
          <p:txBody>
            <a:bodyPr vert="horz" wrap="square" lIns="0" tIns="50800" rIns="0" bIns="25400" rtlCol="0" anchor="t">
              <a:spAutoFit/>
            </a:bodyPr>
            <a:lstStyle/>
            <a:p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Waste of time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7" name="Value_1"/>
            <p:cNvSpPr txBox="1"/>
            <p:nvPr>
              <p:custDataLst>
                <p:tags r:id="rId6"/>
              </p:custDataLst>
            </p:nvPr>
          </p:nvSpPr>
          <p:spPr>
            <a:xfrm>
              <a:off x="6045846" y="1719218"/>
              <a:ext cx="527388" cy="230832"/>
            </a:xfrm>
            <a:prstGeom prst="rect">
              <a:avLst/>
            </a:prstGeom>
          </p:spPr>
          <p:txBody>
            <a:bodyPr vert="horz" wrap="none" lIns="76200" tIns="0" rIns="0" bIns="0" rtlCol="0" anchor="t">
              <a:spAutoFit/>
            </a:bodyPr>
            <a:lstStyle/>
            <a:p>
              <a:r>
                <a:rPr lang="en-GB" sz="1500">
                  <a:solidFill>
                    <a:srgbClr val="3E4445"/>
                  </a:solidFill>
                  <a:latin typeface="Verdana" panose="020B0604030504040204" pitchFamily="34" charset="0"/>
                </a:rPr>
                <a:t>15%</a:t>
              </a:r>
              <a:endParaRPr lang="en-GB" sz="15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8" name="Bar_1"/>
            <p:cNvSpPr/>
            <p:nvPr>
              <p:custDataLst>
                <p:tags r:id="rId7"/>
              </p:custDataLst>
            </p:nvPr>
          </p:nvSpPr>
          <p:spPr>
            <a:xfrm>
              <a:off x="2477135" y="1703705"/>
              <a:ext cx="3568711" cy="26185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Key_2"/>
            <p:cNvSpPr txBox="1"/>
            <p:nvPr>
              <p:custDataLst>
                <p:tags r:id="rId8"/>
              </p:custDataLst>
            </p:nvPr>
          </p:nvSpPr>
          <p:spPr>
            <a:xfrm>
              <a:off x="1919289" y="1978263"/>
              <a:ext cx="557845" cy="359073"/>
            </a:xfrm>
            <a:prstGeom prst="rect">
              <a:avLst/>
            </a:prstGeom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/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2.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0" name="Description_2"/>
            <p:cNvSpPr txBox="1"/>
            <p:nvPr>
              <p:custDataLst>
                <p:tags r:id="rId9"/>
              </p:custDataLst>
            </p:nvPr>
          </p:nvSpPr>
          <p:spPr>
            <a:xfrm>
              <a:off x="2477134" y="1978263"/>
              <a:ext cx="9214123" cy="384721"/>
            </a:xfrm>
            <a:prstGeom prst="rect">
              <a:avLst/>
            </a:prstGeom>
          </p:spPr>
          <p:txBody>
            <a:bodyPr vert="horz" wrap="square" lIns="0" tIns="50800" rIns="0" bIns="25400" rtlCol="0" anchor="t">
              <a:spAutoFit/>
            </a:bodyPr>
            <a:lstStyle/>
            <a:p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Somewhat useful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1" name="Value_2"/>
            <p:cNvSpPr txBox="1"/>
            <p:nvPr>
              <p:custDataLst>
                <p:tags r:id="rId10"/>
              </p:custDataLst>
            </p:nvPr>
          </p:nvSpPr>
          <p:spPr>
            <a:xfrm>
              <a:off x="8424986" y="2391198"/>
              <a:ext cx="527388" cy="230832"/>
            </a:xfrm>
            <a:prstGeom prst="rect">
              <a:avLst/>
            </a:prstGeom>
          </p:spPr>
          <p:txBody>
            <a:bodyPr vert="horz" wrap="none" lIns="76200" tIns="0" rIns="0" bIns="0" rtlCol="0" anchor="t">
              <a:spAutoFit/>
            </a:bodyPr>
            <a:lstStyle/>
            <a:p>
              <a:r>
                <a:rPr lang="en-GB" sz="1500">
                  <a:solidFill>
                    <a:srgbClr val="3E4445"/>
                  </a:solidFill>
                  <a:latin typeface="Verdana" panose="020B0604030504040204" pitchFamily="34" charset="0"/>
                </a:rPr>
                <a:t>25%</a:t>
              </a:r>
              <a:endParaRPr lang="en-GB" sz="15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2" name="Bar_2"/>
            <p:cNvSpPr/>
            <p:nvPr>
              <p:custDataLst>
                <p:tags r:id="rId11"/>
              </p:custDataLst>
            </p:nvPr>
          </p:nvSpPr>
          <p:spPr>
            <a:xfrm>
              <a:off x="2477135" y="2375684"/>
              <a:ext cx="5947851" cy="26185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Key_3"/>
            <p:cNvSpPr txBox="1"/>
            <p:nvPr>
              <p:custDataLst>
                <p:tags r:id="rId12"/>
              </p:custDataLst>
            </p:nvPr>
          </p:nvSpPr>
          <p:spPr>
            <a:xfrm>
              <a:off x="1919289" y="2650243"/>
              <a:ext cx="557845" cy="359073"/>
            </a:xfrm>
            <a:prstGeom prst="rect">
              <a:avLst/>
            </a:prstGeom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/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3.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4" name="Description_3"/>
            <p:cNvSpPr txBox="1"/>
            <p:nvPr>
              <p:custDataLst>
                <p:tags r:id="rId13"/>
              </p:custDataLst>
            </p:nvPr>
          </p:nvSpPr>
          <p:spPr>
            <a:xfrm>
              <a:off x="2477134" y="2650243"/>
              <a:ext cx="9214123" cy="384721"/>
            </a:xfrm>
            <a:prstGeom prst="rect">
              <a:avLst/>
            </a:prstGeom>
          </p:spPr>
          <p:txBody>
            <a:bodyPr vert="horz" wrap="square" lIns="0" tIns="50800" rIns="0" bIns="25400" rtlCol="0" anchor="t">
              <a:spAutoFit/>
            </a:bodyPr>
            <a:lstStyle/>
            <a:p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Useful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5" name="Value_3"/>
            <p:cNvSpPr txBox="1"/>
            <p:nvPr>
              <p:custDataLst>
                <p:tags r:id="rId14"/>
              </p:custDataLst>
            </p:nvPr>
          </p:nvSpPr>
          <p:spPr>
            <a:xfrm>
              <a:off x="8187072" y="3063177"/>
              <a:ext cx="527388" cy="230832"/>
            </a:xfrm>
            <a:prstGeom prst="rect">
              <a:avLst/>
            </a:prstGeom>
          </p:spPr>
          <p:txBody>
            <a:bodyPr vert="horz" wrap="none" lIns="76200" tIns="0" rIns="0" bIns="0" rtlCol="0" anchor="t">
              <a:spAutoFit/>
            </a:bodyPr>
            <a:lstStyle/>
            <a:p>
              <a:r>
                <a:rPr lang="en-GB" sz="1500">
                  <a:solidFill>
                    <a:srgbClr val="3E4445"/>
                  </a:solidFill>
                  <a:latin typeface="Verdana" panose="020B0604030504040204" pitchFamily="34" charset="0"/>
                </a:rPr>
                <a:t>24%</a:t>
              </a:r>
              <a:endParaRPr lang="en-GB" sz="15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6" name="Bar_3"/>
            <p:cNvSpPr/>
            <p:nvPr>
              <p:custDataLst>
                <p:tags r:id="rId15"/>
              </p:custDataLst>
            </p:nvPr>
          </p:nvSpPr>
          <p:spPr>
            <a:xfrm>
              <a:off x="2477134" y="3047664"/>
              <a:ext cx="5709938" cy="26185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Key_4"/>
            <p:cNvSpPr txBox="1"/>
            <p:nvPr>
              <p:custDataLst>
                <p:tags r:id="rId16"/>
              </p:custDataLst>
            </p:nvPr>
          </p:nvSpPr>
          <p:spPr>
            <a:xfrm>
              <a:off x="1919289" y="3322222"/>
              <a:ext cx="557845" cy="359073"/>
            </a:xfrm>
            <a:prstGeom prst="rect">
              <a:avLst/>
            </a:prstGeom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/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4.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8" name="Description_4"/>
            <p:cNvSpPr txBox="1"/>
            <p:nvPr>
              <p:custDataLst>
                <p:tags r:id="rId17"/>
              </p:custDataLst>
            </p:nvPr>
          </p:nvSpPr>
          <p:spPr>
            <a:xfrm>
              <a:off x="2477134" y="3322222"/>
              <a:ext cx="9214123" cy="384721"/>
            </a:xfrm>
            <a:prstGeom prst="rect">
              <a:avLst/>
            </a:prstGeom>
          </p:spPr>
          <p:txBody>
            <a:bodyPr vert="horz" wrap="square" lIns="0" tIns="50800" rIns="0" bIns="25400" rtlCol="0" anchor="t">
              <a:spAutoFit/>
            </a:bodyPr>
            <a:lstStyle/>
            <a:p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Very useful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9" name="Value_4"/>
            <p:cNvSpPr txBox="1"/>
            <p:nvPr>
              <p:custDataLst>
                <p:tags r:id="rId18"/>
              </p:custDataLst>
            </p:nvPr>
          </p:nvSpPr>
          <p:spPr>
            <a:xfrm>
              <a:off x="11042040" y="3735157"/>
              <a:ext cx="527388" cy="230832"/>
            </a:xfrm>
            <a:prstGeom prst="rect">
              <a:avLst/>
            </a:prstGeom>
          </p:spPr>
          <p:txBody>
            <a:bodyPr vert="horz" wrap="none" lIns="76200" tIns="0" rIns="0" bIns="0" rtlCol="0" anchor="t">
              <a:spAutoFit/>
            </a:bodyPr>
            <a:lstStyle/>
            <a:p>
              <a:r>
                <a:rPr lang="en-GB" sz="1500">
                  <a:solidFill>
                    <a:srgbClr val="3E4445"/>
                  </a:solidFill>
                  <a:latin typeface="Verdana" panose="020B0604030504040204" pitchFamily="34" charset="0"/>
                </a:rPr>
                <a:t>36%</a:t>
              </a:r>
              <a:endParaRPr lang="en-GB" sz="15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0" name="Bar_4"/>
            <p:cNvSpPr/>
            <p:nvPr>
              <p:custDataLst>
                <p:tags r:id="rId19"/>
              </p:custDataLst>
            </p:nvPr>
          </p:nvSpPr>
          <p:spPr>
            <a:xfrm>
              <a:off x="2477134" y="3719643"/>
              <a:ext cx="8564906" cy="26185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Canvas" hidden="1"/>
            <p:cNvSpPr/>
            <p:nvPr/>
          </p:nvSpPr>
          <p:spPr>
            <a:xfrm>
              <a:off x="2477134" y="1306284"/>
              <a:ext cx="8564906" cy="2675217"/>
            </a:xfrm>
            <a:prstGeom prst="rect">
              <a:avLst/>
            </a:pr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9261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ampleData"/>
          <p:cNvSpPr/>
          <p:nvPr/>
        </p:nvSpPr>
        <p:spPr>
          <a:xfrm>
            <a:off x="0" y="6604000"/>
            <a:ext cx="12192000" cy="25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0000" lnSpcReduction="20000"/>
          </a:bodyPr>
          <a:lstStyle/>
          <a:p>
            <a:pPr algn="ctr"/>
            <a:r>
              <a:rPr lang="en-GB"/>
              <a:t>Sample Results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What were the 2 most useful or interesting parts of the meeting for you?</a:t>
            </a:r>
            <a:endParaRPr lang="en-GB" dirty="0"/>
          </a:p>
        </p:txBody>
      </p:sp>
      <p:sp>
        <p:nvSpPr>
          <p:cNvPr id="3" name="Content Placeholder 2" hidden="1"/>
          <p:cNvSpPr>
            <a:spLocks noGrp="1"/>
          </p:cNvSpPr>
          <p:nvPr>
            <p:ph type="body" idx="1"/>
          </p:nvPr>
        </p:nvSpPr>
        <p:spPr>
          <a:xfrm>
            <a:off x="1919289" y="1537863"/>
            <a:ext cx="9771968" cy="4508472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OpenQuestion"/>
          <p:cNvSpPr/>
          <p:nvPr>
            <p:custDataLst>
              <p:tags r:id="rId2"/>
            </p:custDataLst>
          </p:nvPr>
        </p:nvSpPr>
        <p:spPr>
          <a:xfrm>
            <a:off x="10922000" y="7004278"/>
            <a:ext cx="1270000" cy="215444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800"/>
              <a:t>Vote Trigger</a:t>
            </a:r>
          </a:p>
        </p:txBody>
      </p:sp>
      <p:sp>
        <p:nvSpPr>
          <p:cNvPr id="27" name="VoteNow"/>
          <p:cNvSpPr/>
          <p:nvPr/>
        </p:nvSpPr>
        <p:spPr>
          <a:xfrm>
            <a:off x="10795000" y="127000"/>
            <a:ext cx="1270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algn="ctr"/>
            <a:r>
              <a:rPr lang="en-GB"/>
              <a:t>POLL OPEN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263493" y="5544871"/>
            <a:ext cx="4020686" cy="114331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DATA CAPTURED</a:t>
            </a:r>
            <a:br>
              <a:rPr lang="en-GB" sz="2400" b="1" dirty="0"/>
            </a:br>
            <a:r>
              <a:rPr lang="en-GB" sz="2400" b="1" dirty="0"/>
              <a:t>THANK YOU</a:t>
            </a:r>
          </a:p>
        </p:txBody>
      </p:sp>
      <p:sp>
        <p:nvSpPr>
          <p:cNvPr id="23" name="TextBox 22"/>
          <p:cNvSpPr txBox="1"/>
          <p:nvPr>
            <p:custDataLst>
              <p:tags r:id="rId3"/>
            </p:custDataLst>
          </p:nvPr>
        </p:nvSpPr>
        <p:spPr>
          <a:xfrm>
            <a:off x="1919289" y="1201873"/>
            <a:ext cx="2943371" cy="369332"/>
          </a:xfrm>
          <a:prstGeom prst="rect">
            <a:avLst/>
          </a:prstGeom>
        </p:spPr>
        <p:txBody>
          <a:bodyPr vert="horz" wrap="none" rtlCol="0">
            <a:spAutoFit/>
          </a:bodyPr>
          <a:lstStyle/>
          <a:p>
            <a:pPr algn="ctr"/>
            <a:r>
              <a:rPr lang="en-GB" dirty="0">
                <a:latin typeface="+mn-lt"/>
              </a:rPr>
              <a:t>Vote for up to 2 choices</a:t>
            </a:r>
          </a:p>
        </p:txBody>
      </p:sp>
      <p:grpSp>
        <p:nvGrpSpPr>
          <p:cNvPr id="22" name="Chart"/>
          <p:cNvGrpSpPr/>
          <p:nvPr>
            <p:custDataLst>
              <p:tags r:id="rId4"/>
            </p:custDataLst>
          </p:nvPr>
        </p:nvGrpSpPr>
        <p:grpSpPr>
          <a:xfrm>
            <a:off x="1919289" y="1537863"/>
            <a:ext cx="9771968" cy="3347197"/>
            <a:chOff x="1919289" y="1537863"/>
            <a:chExt cx="9771968" cy="3347197"/>
          </a:xfrm>
        </p:grpSpPr>
        <p:sp>
          <p:nvSpPr>
            <p:cNvPr id="5" name="Key_1"/>
            <p:cNvSpPr txBox="1"/>
            <p:nvPr>
              <p:custDataLst>
                <p:tags r:id="rId6"/>
              </p:custDataLst>
            </p:nvPr>
          </p:nvSpPr>
          <p:spPr>
            <a:xfrm>
              <a:off x="1919289" y="1537863"/>
              <a:ext cx="557845" cy="359073"/>
            </a:xfrm>
            <a:prstGeom prst="rect">
              <a:avLst/>
            </a:prstGeom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/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1.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" name="Description_1"/>
            <p:cNvSpPr txBox="1"/>
            <p:nvPr>
              <p:custDataLst>
                <p:tags r:id="rId7"/>
              </p:custDataLst>
            </p:nvPr>
          </p:nvSpPr>
          <p:spPr>
            <a:xfrm>
              <a:off x="2477134" y="1537863"/>
              <a:ext cx="9214123" cy="384721"/>
            </a:xfrm>
            <a:prstGeom prst="rect">
              <a:avLst/>
            </a:prstGeom>
          </p:spPr>
          <p:txBody>
            <a:bodyPr vert="horz" wrap="square" lIns="0" tIns="50800" rIns="0" bIns="25400" rtlCol="0" anchor="t">
              <a:spAutoFit/>
            </a:bodyPr>
            <a:lstStyle/>
            <a:p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CEO presentation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7" name="Value_1"/>
            <p:cNvSpPr txBox="1"/>
            <p:nvPr>
              <p:custDataLst>
                <p:tags r:id="rId8"/>
              </p:custDataLst>
            </p:nvPr>
          </p:nvSpPr>
          <p:spPr>
            <a:xfrm>
              <a:off x="3074686" y="1950797"/>
              <a:ext cx="405560" cy="230832"/>
            </a:xfrm>
            <a:prstGeom prst="rect">
              <a:avLst/>
            </a:prstGeom>
          </p:spPr>
          <p:txBody>
            <a:bodyPr vert="horz" wrap="none" lIns="76200" tIns="0" rIns="0" bIns="0" rtlCol="0" anchor="t">
              <a:spAutoFit/>
            </a:bodyPr>
            <a:lstStyle/>
            <a:p>
              <a:r>
                <a:rPr lang="en-GB" sz="1500">
                  <a:solidFill>
                    <a:srgbClr val="3E4445"/>
                  </a:solidFill>
                  <a:latin typeface="Verdana" panose="020B0604030504040204" pitchFamily="34" charset="0"/>
                </a:rPr>
                <a:t>3%</a:t>
              </a:r>
              <a:endParaRPr lang="en-GB" sz="15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8" name="Bar_1"/>
            <p:cNvSpPr/>
            <p:nvPr>
              <p:custDataLst>
                <p:tags r:id="rId9"/>
              </p:custDataLst>
            </p:nvPr>
          </p:nvSpPr>
          <p:spPr>
            <a:xfrm>
              <a:off x="2477134" y="1935284"/>
              <a:ext cx="597552" cy="26185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Key_2"/>
            <p:cNvSpPr txBox="1"/>
            <p:nvPr>
              <p:custDataLst>
                <p:tags r:id="rId10"/>
              </p:custDataLst>
            </p:nvPr>
          </p:nvSpPr>
          <p:spPr>
            <a:xfrm>
              <a:off x="1919289" y="2209842"/>
              <a:ext cx="557845" cy="359073"/>
            </a:xfrm>
            <a:prstGeom prst="rect">
              <a:avLst/>
            </a:prstGeom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/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2.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0" name="Description_2"/>
            <p:cNvSpPr txBox="1"/>
            <p:nvPr>
              <p:custDataLst>
                <p:tags r:id="rId11"/>
              </p:custDataLst>
            </p:nvPr>
          </p:nvSpPr>
          <p:spPr>
            <a:xfrm>
              <a:off x="2477134" y="2209842"/>
              <a:ext cx="9214123" cy="384721"/>
            </a:xfrm>
            <a:prstGeom prst="rect">
              <a:avLst/>
            </a:prstGeom>
          </p:spPr>
          <p:txBody>
            <a:bodyPr vert="horz" wrap="square" lIns="0" tIns="50800" rIns="0" bIns="25400" rtlCol="0" anchor="t">
              <a:spAutoFit/>
            </a:bodyPr>
            <a:lstStyle/>
            <a:p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Seeing the revenue figures and targets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1" name="Value_2"/>
            <p:cNvSpPr txBox="1"/>
            <p:nvPr>
              <p:custDataLst>
                <p:tags r:id="rId12"/>
              </p:custDataLst>
            </p:nvPr>
          </p:nvSpPr>
          <p:spPr>
            <a:xfrm>
              <a:off x="6859180" y="2622777"/>
              <a:ext cx="527388" cy="230832"/>
            </a:xfrm>
            <a:prstGeom prst="rect">
              <a:avLst/>
            </a:prstGeom>
          </p:spPr>
          <p:txBody>
            <a:bodyPr vert="horz" wrap="none" lIns="76200" tIns="0" rIns="0" bIns="0" rtlCol="0" anchor="t">
              <a:spAutoFit/>
            </a:bodyPr>
            <a:lstStyle/>
            <a:p>
              <a:r>
                <a:rPr lang="en-GB" sz="1500">
                  <a:solidFill>
                    <a:srgbClr val="3E4445"/>
                  </a:solidFill>
                  <a:latin typeface="Verdana" panose="020B0604030504040204" pitchFamily="34" charset="0"/>
                </a:rPr>
                <a:t>22%</a:t>
              </a:r>
              <a:endParaRPr lang="en-GB" sz="15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2" name="Bar_2"/>
            <p:cNvSpPr/>
            <p:nvPr>
              <p:custDataLst>
                <p:tags r:id="rId13"/>
              </p:custDataLst>
            </p:nvPr>
          </p:nvSpPr>
          <p:spPr>
            <a:xfrm>
              <a:off x="2477135" y="2607263"/>
              <a:ext cx="4382045" cy="26185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Key_3"/>
            <p:cNvSpPr txBox="1"/>
            <p:nvPr>
              <p:custDataLst>
                <p:tags r:id="rId14"/>
              </p:custDataLst>
            </p:nvPr>
          </p:nvSpPr>
          <p:spPr>
            <a:xfrm>
              <a:off x="1919289" y="2881822"/>
              <a:ext cx="557845" cy="359073"/>
            </a:xfrm>
            <a:prstGeom prst="rect">
              <a:avLst/>
            </a:prstGeom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/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3.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4" name="Description_3"/>
            <p:cNvSpPr txBox="1"/>
            <p:nvPr>
              <p:custDataLst>
                <p:tags r:id="rId15"/>
              </p:custDataLst>
            </p:nvPr>
          </p:nvSpPr>
          <p:spPr>
            <a:xfrm>
              <a:off x="2477134" y="2881822"/>
              <a:ext cx="9214123" cy="384721"/>
            </a:xfrm>
            <a:prstGeom prst="rect">
              <a:avLst/>
            </a:prstGeom>
          </p:spPr>
          <p:txBody>
            <a:bodyPr vert="horz" wrap="square" lIns="0" tIns="50800" rIns="0" bIns="25400" rtlCol="0" anchor="t">
              <a:spAutoFit/>
            </a:bodyPr>
            <a:lstStyle/>
            <a:p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Marketing presentation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5" name="Value_3"/>
            <p:cNvSpPr txBox="1"/>
            <p:nvPr>
              <p:custDataLst>
                <p:tags r:id="rId16"/>
              </p:custDataLst>
            </p:nvPr>
          </p:nvSpPr>
          <p:spPr>
            <a:xfrm>
              <a:off x="4070606" y="3294756"/>
              <a:ext cx="405560" cy="230832"/>
            </a:xfrm>
            <a:prstGeom prst="rect">
              <a:avLst/>
            </a:prstGeom>
          </p:spPr>
          <p:txBody>
            <a:bodyPr vert="horz" wrap="none" lIns="76200" tIns="0" rIns="0" bIns="0" rtlCol="0" anchor="t">
              <a:spAutoFit/>
            </a:bodyPr>
            <a:lstStyle/>
            <a:p>
              <a:r>
                <a:rPr lang="en-GB" sz="1500">
                  <a:solidFill>
                    <a:srgbClr val="3E4445"/>
                  </a:solidFill>
                  <a:latin typeface="Verdana" panose="020B0604030504040204" pitchFamily="34" charset="0"/>
                </a:rPr>
                <a:t>8%</a:t>
              </a:r>
              <a:endParaRPr lang="en-GB" sz="15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6" name="Bar_3"/>
            <p:cNvSpPr/>
            <p:nvPr>
              <p:custDataLst>
                <p:tags r:id="rId17"/>
              </p:custDataLst>
            </p:nvPr>
          </p:nvSpPr>
          <p:spPr>
            <a:xfrm>
              <a:off x="2477135" y="3279243"/>
              <a:ext cx="1593471" cy="26185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Key_4"/>
            <p:cNvSpPr txBox="1"/>
            <p:nvPr>
              <p:custDataLst>
                <p:tags r:id="rId18"/>
              </p:custDataLst>
            </p:nvPr>
          </p:nvSpPr>
          <p:spPr>
            <a:xfrm>
              <a:off x="1919289" y="3553801"/>
              <a:ext cx="557845" cy="359073"/>
            </a:xfrm>
            <a:prstGeom prst="rect">
              <a:avLst/>
            </a:prstGeom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/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4.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8" name="Description_4"/>
            <p:cNvSpPr txBox="1"/>
            <p:nvPr>
              <p:custDataLst>
                <p:tags r:id="rId19"/>
              </p:custDataLst>
            </p:nvPr>
          </p:nvSpPr>
          <p:spPr>
            <a:xfrm>
              <a:off x="2477134" y="3553801"/>
              <a:ext cx="9214123" cy="384721"/>
            </a:xfrm>
            <a:prstGeom prst="rect">
              <a:avLst/>
            </a:prstGeom>
          </p:spPr>
          <p:txBody>
            <a:bodyPr vert="horz" wrap="square" lIns="0" tIns="50800" rIns="0" bIns="25400" rtlCol="0" anchor="t">
              <a:spAutoFit/>
            </a:bodyPr>
            <a:lstStyle/>
            <a:p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Product roadmap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9" name="Value_4"/>
            <p:cNvSpPr txBox="1"/>
            <p:nvPr>
              <p:custDataLst>
                <p:tags r:id="rId20"/>
              </p:custDataLst>
            </p:nvPr>
          </p:nvSpPr>
          <p:spPr>
            <a:xfrm>
              <a:off x="7257548" y="3966735"/>
              <a:ext cx="527388" cy="230832"/>
            </a:xfrm>
            <a:prstGeom prst="rect">
              <a:avLst/>
            </a:prstGeom>
          </p:spPr>
          <p:txBody>
            <a:bodyPr vert="horz" wrap="none" lIns="76200" tIns="0" rIns="0" bIns="0" rtlCol="0" anchor="t">
              <a:spAutoFit/>
            </a:bodyPr>
            <a:lstStyle/>
            <a:p>
              <a:r>
                <a:rPr lang="en-GB" sz="1500">
                  <a:solidFill>
                    <a:srgbClr val="3E4445"/>
                  </a:solidFill>
                  <a:latin typeface="Verdana" panose="020B0604030504040204" pitchFamily="34" charset="0"/>
                </a:rPr>
                <a:t>24%</a:t>
              </a:r>
              <a:endParaRPr lang="en-GB" sz="15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0" name="Bar_4"/>
            <p:cNvSpPr/>
            <p:nvPr>
              <p:custDataLst>
                <p:tags r:id="rId21"/>
              </p:custDataLst>
            </p:nvPr>
          </p:nvSpPr>
          <p:spPr>
            <a:xfrm>
              <a:off x="2477135" y="3951222"/>
              <a:ext cx="4780413" cy="26185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Key_5"/>
            <p:cNvSpPr txBox="1"/>
            <p:nvPr>
              <p:custDataLst>
                <p:tags r:id="rId22"/>
              </p:custDataLst>
            </p:nvPr>
          </p:nvSpPr>
          <p:spPr>
            <a:xfrm>
              <a:off x="1919289" y="4225781"/>
              <a:ext cx="557845" cy="359073"/>
            </a:xfrm>
            <a:prstGeom prst="rect">
              <a:avLst/>
            </a:prstGeom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/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5.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5" name="Description_5"/>
            <p:cNvSpPr txBox="1"/>
            <p:nvPr>
              <p:custDataLst>
                <p:tags r:id="rId23"/>
              </p:custDataLst>
            </p:nvPr>
          </p:nvSpPr>
          <p:spPr>
            <a:xfrm>
              <a:off x="2477134" y="4225781"/>
              <a:ext cx="9214123" cy="384721"/>
            </a:xfrm>
            <a:prstGeom prst="rect">
              <a:avLst/>
            </a:prstGeom>
          </p:spPr>
          <p:txBody>
            <a:bodyPr vert="horz" wrap="square" lIns="0" tIns="50800" rIns="0" bIns="25400" rtlCol="0" anchor="t">
              <a:spAutoFit/>
            </a:bodyPr>
            <a:lstStyle/>
            <a:p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Q&amp;A session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6" name="Value_5"/>
            <p:cNvSpPr txBox="1"/>
            <p:nvPr>
              <p:custDataLst>
                <p:tags r:id="rId24"/>
              </p:custDataLst>
            </p:nvPr>
          </p:nvSpPr>
          <p:spPr>
            <a:xfrm>
              <a:off x="11042040" y="4638715"/>
              <a:ext cx="527388" cy="230832"/>
            </a:xfrm>
            <a:prstGeom prst="rect">
              <a:avLst/>
            </a:prstGeom>
          </p:spPr>
          <p:txBody>
            <a:bodyPr vert="horz" wrap="none" lIns="76200" tIns="0" rIns="0" bIns="0" rtlCol="0" anchor="t">
              <a:spAutoFit/>
            </a:bodyPr>
            <a:lstStyle/>
            <a:p>
              <a:r>
                <a:rPr lang="en-GB" sz="1500">
                  <a:solidFill>
                    <a:srgbClr val="3E4445"/>
                  </a:solidFill>
                  <a:latin typeface="Verdana" panose="020B0604030504040204" pitchFamily="34" charset="0"/>
                </a:rPr>
                <a:t>43%</a:t>
              </a:r>
              <a:endParaRPr lang="en-GB" sz="15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8" name="Bar_5"/>
            <p:cNvSpPr/>
            <p:nvPr>
              <p:custDataLst>
                <p:tags r:id="rId25"/>
              </p:custDataLst>
            </p:nvPr>
          </p:nvSpPr>
          <p:spPr>
            <a:xfrm>
              <a:off x="2477134" y="4623202"/>
              <a:ext cx="8564906" cy="26185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Canvas" hidden="1"/>
            <p:cNvSpPr/>
            <p:nvPr/>
          </p:nvSpPr>
          <p:spPr>
            <a:xfrm>
              <a:off x="2477134" y="1537863"/>
              <a:ext cx="8564906" cy="1537863"/>
            </a:xfrm>
            <a:prstGeom prst="rect">
              <a:avLst/>
            </a:pr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2" name="PercentType"/>
          <p:cNvSpPr txBox="1"/>
          <p:nvPr>
            <p:custDataLst>
              <p:tags r:id="rId5"/>
            </p:custDataLst>
          </p:nvPr>
        </p:nvSpPr>
        <p:spPr>
          <a:xfrm>
            <a:off x="2477133" y="4885060"/>
            <a:ext cx="8564906" cy="707886"/>
          </a:xfrm>
          <a:prstGeom prst="rect">
            <a:avLst/>
          </a:prstGeom>
        </p:spPr>
        <p:txBody>
          <a:bodyPr vert="horz" wrap="square" rtlCol="0">
            <a:noAutofit/>
          </a:bodyPr>
          <a:lstStyle/>
          <a:p>
            <a:pPr algn="ctr"/>
            <a:r>
              <a:rPr lang="en-GB" sz="2000">
                <a:latin typeface="+mn-lt"/>
              </a:rPr>
              <a:t>(% = Percentage of Voters)</a:t>
            </a:r>
            <a:endParaRPr lang="en-GB" sz="20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539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84733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1" y="694610"/>
            <a:ext cx="51874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34414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5.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34414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‘What’s next?’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34414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417611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26163" y="260351"/>
            <a:ext cx="9422271" cy="973137"/>
          </a:xfrm>
        </p:spPr>
        <p:txBody>
          <a:bodyPr>
            <a:normAutofit/>
          </a:bodyPr>
          <a:lstStyle/>
          <a:p>
            <a:r>
              <a:rPr lang="en-GB" dirty="0"/>
              <a:t>What would you like to learn or hear about in the next meeting?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919287" y="1567543"/>
            <a:ext cx="9793287" cy="4561795"/>
          </a:xfrm>
        </p:spPr>
        <p:txBody>
          <a:bodyPr/>
          <a:lstStyle/>
          <a:p>
            <a:r>
              <a:rPr lang="en-GB" dirty="0"/>
              <a:t>Please submit your responses via the discussion board</a:t>
            </a:r>
          </a:p>
          <a:p>
            <a:r>
              <a:rPr lang="en-GB" dirty="0"/>
              <a:t>Feel free to submit more than one suggestion</a:t>
            </a:r>
          </a:p>
          <a:p>
            <a:r>
              <a:rPr lang="en-GB" dirty="0"/>
              <a:t>You may ‘Like’ any other suggestion that you agree with</a:t>
            </a:r>
          </a:p>
        </p:txBody>
      </p:sp>
    </p:spTree>
    <p:extLst>
      <p:ext uri="{BB962C8B-B14F-4D97-AF65-F5344CB8AC3E}">
        <p14:creationId xmlns:p14="http://schemas.microsoft.com/office/powerpoint/2010/main" val="1225520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ampleData"/>
          <p:cNvSpPr/>
          <p:nvPr/>
        </p:nvSpPr>
        <p:spPr>
          <a:xfrm>
            <a:off x="0" y="6604000"/>
            <a:ext cx="12192000" cy="25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0000" lnSpcReduction="20000"/>
          </a:bodyPr>
          <a:lstStyle/>
          <a:p>
            <a:pPr algn="ctr"/>
            <a:r>
              <a:rPr lang="en-GB"/>
              <a:t>Sample Results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GB">
                <a:solidFill>
                  <a:schemeClr val="tx1"/>
                </a:solidFill>
                <a:latin typeface="Verdana"/>
              </a:rPr>
              <a:t>How often should we hold these meetings?</a:t>
            </a:r>
            <a:endParaRPr lang="en-GB" dirty="0">
              <a:solidFill>
                <a:schemeClr val="tx1"/>
              </a:solidFill>
              <a:latin typeface="Verdana"/>
            </a:endParaRPr>
          </a:p>
        </p:txBody>
      </p:sp>
      <p:sp>
        <p:nvSpPr>
          <p:cNvPr id="3" name="Content Placeholder 2" hidden="1"/>
          <p:cNvSpPr>
            <a:spLocks noGrp="1"/>
          </p:cNvSpPr>
          <p:nvPr>
            <p:ph type="body" idx="1"/>
          </p:nvPr>
        </p:nvSpPr>
        <p:spPr>
          <a:xfrm>
            <a:off x="1919289" y="1306284"/>
            <a:ext cx="9771968" cy="4023489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OpenQuestion"/>
          <p:cNvSpPr/>
          <p:nvPr>
            <p:custDataLst>
              <p:tags r:id="rId2"/>
            </p:custDataLst>
          </p:nvPr>
        </p:nvSpPr>
        <p:spPr>
          <a:xfrm>
            <a:off x="10922000" y="7004278"/>
            <a:ext cx="1270000" cy="215444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800"/>
              <a:t>Vote Trigger</a:t>
            </a:r>
          </a:p>
        </p:txBody>
      </p:sp>
      <p:sp>
        <p:nvSpPr>
          <p:cNvPr id="27" name="VoteNow"/>
          <p:cNvSpPr/>
          <p:nvPr/>
        </p:nvSpPr>
        <p:spPr>
          <a:xfrm>
            <a:off x="10795000" y="127000"/>
            <a:ext cx="1270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algn="ctr"/>
            <a:r>
              <a:rPr lang="en-GB"/>
              <a:t>POLL OPEN</a:t>
            </a:r>
          </a:p>
        </p:txBody>
      </p:sp>
      <p:grpSp>
        <p:nvGrpSpPr>
          <p:cNvPr id="29" name="Chart"/>
          <p:cNvGrpSpPr/>
          <p:nvPr>
            <p:custDataLst>
              <p:tags r:id="rId3"/>
            </p:custDataLst>
          </p:nvPr>
        </p:nvGrpSpPr>
        <p:grpSpPr>
          <a:xfrm>
            <a:off x="1919289" y="1306284"/>
            <a:ext cx="9771968" cy="3347197"/>
            <a:chOff x="1919289" y="1306284"/>
            <a:chExt cx="9771968" cy="3347197"/>
          </a:xfrm>
        </p:grpSpPr>
        <p:sp>
          <p:nvSpPr>
            <p:cNvPr id="5" name="Key_1"/>
            <p:cNvSpPr txBox="1"/>
            <p:nvPr>
              <p:custDataLst>
                <p:tags r:id="rId4"/>
              </p:custDataLst>
            </p:nvPr>
          </p:nvSpPr>
          <p:spPr>
            <a:xfrm>
              <a:off x="1919289" y="1306284"/>
              <a:ext cx="557845" cy="359073"/>
            </a:xfrm>
            <a:prstGeom prst="rect">
              <a:avLst/>
            </a:prstGeom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/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1.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" name="Description_1"/>
            <p:cNvSpPr txBox="1"/>
            <p:nvPr>
              <p:custDataLst>
                <p:tags r:id="rId5"/>
              </p:custDataLst>
            </p:nvPr>
          </p:nvSpPr>
          <p:spPr>
            <a:xfrm>
              <a:off x="2477134" y="1306284"/>
              <a:ext cx="9214123" cy="384721"/>
            </a:xfrm>
            <a:prstGeom prst="rect">
              <a:avLst/>
            </a:prstGeom>
          </p:spPr>
          <p:txBody>
            <a:bodyPr vert="horz" wrap="square" lIns="0" tIns="50800" rIns="0" bIns="25400" rtlCol="0" anchor="t">
              <a:spAutoFit/>
            </a:bodyPr>
            <a:lstStyle/>
            <a:p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Weekly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7" name="Value_1"/>
            <p:cNvSpPr txBox="1"/>
            <p:nvPr>
              <p:custDataLst>
                <p:tags r:id="rId6"/>
              </p:custDataLst>
            </p:nvPr>
          </p:nvSpPr>
          <p:spPr>
            <a:xfrm>
              <a:off x="3455980" y="1719218"/>
              <a:ext cx="405560" cy="230832"/>
            </a:xfrm>
            <a:prstGeom prst="rect">
              <a:avLst/>
            </a:prstGeom>
          </p:spPr>
          <p:txBody>
            <a:bodyPr vert="horz" wrap="none" lIns="76200" tIns="0" rIns="0" bIns="0" rtlCol="0" anchor="t">
              <a:spAutoFit/>
            </a:bodyPr>
            <a:lstStyle/>
            <a:p>
              <a:r>
                <a:rPr lang="en-GB" sz="1500">
                  <a:solidFill>
                    <a:srgbClr val="3E4445"/>
                  </a:solidFill>
                  <a:latin typeface="Verdana" panose="020B0604030504040204" pitchFamily="34" charset="0"/>
                </a:rPr>
                <a:t>4%</a:t>
              </a:r>
              <a:endParaRPr lang="en-GB" sz="15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8" name="Bar_1"/>
            <p:cNvSpPr/>
            <p:nvPr>
              <p:custDataLst>
                <p:tags r:id="rId7"/>
              </p:custDataLst>
            </p:nvPr>
          </p:nvSpPr>
          <p:spPr>
            <a:xfrm>
              <a:off x="2477134" y="1703705"/>
              <a:ext cx="978846" cy="26185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Key_2"/>
            <p:cNvSpPr txBox="1"/>
            <p:nvPr>
              <p:custDataLst>
                <p:tags r:id="rId8"/>
              </p:custDataLst>
            </p:nvPr>
          </p:nvSpPr>
          <p:spPr>
            <a:xfrm>
              <a:off x="1919289" y="1978263"/>
              <a:ext cx="557845" cy="359073"/>
            </a:xfrm>
            <a:prstGeom prst="rect">
              <a:avLst/>
            </a:prstGeom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/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2.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0" name="Description_2"/>
            <p:cNvSpPr txBox="1"/>
            <p:nvPr>
              <p:custDataLst>
                <p:tags r:id="rId9"/>
              </p:custDataLst>
            </p:nvPr>
          </p:nvSpPr>
          <p:spPr>
            <a:xfrm>
              <a:off x="2477134" y="1978263"/>
              <a:ext cx="9214123" cy="384721"/>
            </a:xfrm>
            <a:prstGeom prst="rect">
              <a:avLst/>
            </a:prstGeom>
          </p:spPr>
          <p:txBody>
            <a:bodyPr vert="horz" wrap="square" lIns="0" tIns="50800" rIns="0" bIns="25400" rtlCol="0" anchor="t">
              <a:spAutoFit/>
            </a:bodyPr>
            <a:lstStyle/>
            <a:p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Monthly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1" name="Value_2"/>
            <p:cNvSpPr txBox="1"/>
            <p:nvPr>
              <p:custDataLst>
                <p:tags r:id="rId10"/>
              </p:custDataLst>
            </p:nvPr>
          </p:nvSpPr>
          <p:spPr>
            <a:xfrm>
              <a:off x="9818482" y="2391198"/>
              <a:ext cx="527388" cy="230832"/>
            </a:xfrm>
            <a:prstGeom prst="rect">
              <a:avLst/>
            </a:prstGeom>
          </p:spPr>
          <p:txBody>
            <a:bodyPr vert="horz" wrap="none" lIns="76200" tIns="0" rIns="0" bIns="0" rtlCol="0" anchor="t">
              <a:spAutoFit/>
            </a:bodyPr>
            <a:lstStyle/>
            <a:p>
              <a:r>
                <a:rPr lang="en-GB" sz="1500">
                  <a:solidFill>
                    <a:srgbClr val="3E4445"/>
                  </a:solidFill>
                  <a:latin typeface="Verdana" panose="020B0604030504040204" pitchFamily="34" charset="0"/>
                </a:rPr>
                <a:t>30%</a:t>
              </a:r>
              <a:endParaRPr lang="en-GB" sz="15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2" name="Bar_2"/>
            <p:cNvSpPr/>
            <p:nvPr>
              <p:custDataLst>
                <p:tags r:id="rId11"/>
              </p:custDataLst>
            </p:nvPr>
          </p:nvSpPr>
          <p:spPr>
            <a:xfrm>
              <a:off x="2477134" y="2375684"/>
              <a:ext cx="7341348" cy="26185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Key_3"/>
            <p:cNvSpPr txBox="1"/>
            <p:nvPr>
              <p:custDataLst>
                <p:tags r:id="rId12"/>
              </p:custDataLst>
            </p:nvPr>
          </p:nvSpPr>
          <p:spPr>
            <a:xfrm>
              <a:off x="1919289" y="2650243"/>
              <a:ext cx="557845" cy="359073"/>
            </a:xfrm>
            <a:prstGeom prst="rect">
              <a:avLst/>
            </a:prstGeom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/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3.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4" name="Description_3"/>
            <p:cNvSpPr txBox="1"/>
            <p:nvPr>
              <p:custDataLst>
                <p:tags r:id="rId13"/>
              </p:custDataLst>
            </p:nvPr>
          </p:nvSpPr>
          <p:spPr>
            <a:xfrm>
              <a:off x="2477134" y="2650243"/>
              <a:ext cx="9214123" cy="384721"/>
            </a:xfrm>
            <a:prstGeom prst="rect">
              <a:avLst/>
            </a:prstGeom>
          </p:spPr>
          <p:txBody>
            <a:bodyPr vert="horz" wrap="square" lIns="0" tIns="50800" rIns="0" bIns="25400" rtlCol="0" anchor="t">
              <a:spAutoFit/>
            </a:bodyPr>
            <a:lstStyle/>
            <a:p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Quarterly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5" name="Value_3"/>
            <p:cNvSpPr txBox="1"/>
            <p:nvPr>
              <p:custDataLst>
                <p:tags r:id="rId14"/>
              </p:custDataLst>
            </p:nvPr>
          </p:nvSpPr>
          <p:spPr>
            <a:xfrm>
              <a:off x="3211270" y="3063177"/>
              <a:ext cx="405560" cy="230832"/>
            </a:xfrm>
            <a:prstGeom prst="rect">
              <a:avLst/>
            </a:prstGeom>
          </p:spPr>
          <p:txBody>
            <a:bodyPr vert="horz" wrap="none" lIns="76200" tIns="0" rIns="0" bIns="0" rtlCol="0" anchor="t">
              <a:spAutoFit/>
            </a:bodyPr>
            <a:lstStyle/>
            <a:p>
              <a:r>
                <a:rPr lang="en-GB" sz="1500">
                  <a:solidFill>
                    <a:srgbClr val="3E4445"/>
                  </a:solidFill>
                  <a:latin typeface="Verdana" panose="020B0604030504040204" pitchFamily="34" charset="0"/>
                </a:rPr>
                <a:t>3%</a:t>
              </a:r>
              <a:endParaRPr lang="en-GB" sz="15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6" name="Bar_3"/>
            <p:cNvSpPr/>
            <p:nvPr>
              <p:custDataLst>
                <p:tags r:id="rId15"/>
              </p:custDataLst>
            </p:nvPr>
          </p:nvSpPr>
          <p:spPr>
            <a:xfrm>
              <a:off x="2477135" y="3047664"/>
              <a:ext cx="734135" cy="26185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Key_4"/>
            <p:cNvSpPr txBox="1"/>
            <p:nvPr>
              <p:custDataLst>
                <p:tags r:id="rId16"/>
              </p:custDataLst>
            </p:nvPr>
          </p:nvSpPr>
          <p:spPr>
            <a:xfrm>
              <a:off x="1919289" y="3322222"/>
              <a:ext cx="557845" cy="359073"/>
            </a:xfrm>
            <a:prstGeom prst="rect">
              <a:avLst/>
            </a:prstGeom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/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4.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8" name="Description_4"/>
            <p:cNvSpPr txBox="1"/>
            <p:nvPr>
              <p:custDataLst>
                <p:tags r:id="rId17"/>
              </p:custDataLst>
            </p:nvPr>
          </p:nvSpPr>
          <p:spPr>
            <a:xfrm>
              <a:off x="2477134" y="3322222"/>
              <a:ext cx="9214123" cy="384721"/>
            </a:xfrm>
            <a:prstGeom prst="rect">
              <a:avLst/>
            </a:prstGeom>
          </p:spPr>
          <p:txBody>
            <a:bodyPr vert="horz" wrap="square" lIns="0" tIns="50800" rIns="0" bIns="25400" rtlCol="0" anchor="t">
              <a:spAutoFit/>
            </a:bodyPr>
            <a:lstStyle/>
            <a:p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Bi-annually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9" name="Value_4"/>
            <p:cNvSpPr txBox="1"/>
            <p:nvPr>
              <p:custDataLst>
                <p:tags r:id="rId18"/>
              </p:custDataLst>
            </p:nvPr>
          </p:nvSpPr>
          <p:spPr>
            <a:xfrm>
              <a:off x="9329060" y="3735157"/>
              <a:ext cx="527388" cy="230832"/>
            </a:xfrm>
            <a:prstGeom prst="rect">
              <a:avLst/>
            </a:prstGeom>
          </p:spPr>
          <p:txBody>
            <a:bodyPr vert="horz" wrap="none" lIns="76200" tIns="0" rIns="0" bIns="0" rtlCol="0" anchor="t">
              <a:spAutoFit/>
            </a:bodyPr>
            <a:lstStyle/>
            <a:p>
              <a:r>
                <a:rPr lang="en-GB" sz="1500">
                  <a:solidFill>
                    <a:srgbClr val="3E4445"/>
                  </a:solidFill>
                  <a:latin typeface="Verdana" panose="020B0604030504040204" pitchFamily="34" charset="0"/>
                </a:rPr>
                <a:t>28%</a:t>
              </a:r>
              <a:endParaRPr lang="en-GB" sz="15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0" name="Bar_4"/>
            <p:cNvSpPr/>
            <p:nvPr>
              <p:custDataLst>
                <p:tags r:id="rId19"/>
              </p:custDataLst>
            </p:nvPr>
          </p:nvSpPr>
          <p:spPr>
            <a:xfrm>
              <a:off x="2477135" y="3719643"/>
              <a:ext cx="6851925" cy="26185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Key_5"/>
            <p:cNvSpPr txBox="1"/>
            <p:nvPr>
              <p:custDataLst>
                <p:tags r:id="rId20"/>
              </p:custDataLst>
            </p:nvPr>
          </p:nvSpPr>
          <p:spPr>
            <a:xfrm>
              <a:off x="1919289" y="3994202"/>
              <a:ext cx="557845" cy="359073"/>
            </a:xfrm>
            <a:prstGeom prst="rect">
              <a:avLst/>
            </a:prstGeom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/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5.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2" name="Description_5"/>
            <p:cNvSpPr txBox="1"/>
            <p:nvPr>
              <p:custDataLst>
                <p:tags r:id="rId21"/>
              </p:custDataLst>
            </p:nvPr>
          </p:nvSpPr>
          <p:spPr>
            <a:xfrm>
              <a:off x="2477134" y="3994202"/>
              <a:ext cx="9214123" cy="384721"/>
            </a:xfrm>
            <a:prstGeom prst="rect">
              <a:avLst/>
            </a:prstGeom>
          </p:spPr>
          <p:txBody>
            <a:bodyPr vert="horz" wrap="square" lIns="0" tIns="50800" rIns="0" bIns="25400" rtlCol="0" anchor="t">
              <a:spAutoFit/>
            </a:bodyPr>
            <a:lstStyle/>
            <a:p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Annually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3" name="Value_5"/>
            <p:cNvSpPr txBox="1"/>
            <p:nvPr>
              <p:custDataLst>
                <p:tags r:id="rId22"/>
              </p:custDataLst>
            </p:nvPr>
          </p:nvSpPr>
          <p:spPr>
            <a:xfrm>
              <a:off x="11042040" y="4407136"/>
              <a:ext cx="527388" cy="230832"/>
            </a:xfrm>
            <a:prstGeom prst="rect">
              <a:avLst/>
            </a:prstGeom>
          </p:spPr>
          <p:txBody>
            <a:bodyPr vert="horz" wrap="none" lIns="76200" tIns="0" rIns="0" bIns="0" rtlCol="0" anchor="t">
              <a:spAutoFit/>
            </a:bodyPr>
            <a:lstStyle/>
            <a:p>
              <a:r>
                <a:rPr lang="en-GB" sz="1500">
                  <a:solidFill>
                    <a:srgbClr val="3E4445"/>
                  </a:solidFill>
                  <a:latin typeface="Verdana" panose="020B0604030504040204" pitchFamily="34" charset="0"/>
                </a:rPr>
                <a:t>35%</a:t>
              </a:r>
              <a:endParaRPr lang="en-GB" sz="15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4" name="Bar_5"/>
            <p:cNvSpPr/>
            <p:nvPr>
              <p:custDataLst>
                <p:tags r:id="rId23"/>
              </p:custDataLst>
            </p:nvPr>
          </p:nvSpPr>
          <p:spPr>
            <a:xfrm>
              <a:off x="2477134" y="4391623"/>
              <a:ext cx="8564906" cy="26185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Canvas" hidden="1"/>
            <p:cNvSpPr/>
            <p:nvPr/>
          </p:nvSpPr>
          <p:spPr>
            <a:xfrm>
              <a:off x="2477134" y="1306284"/>
              <a:ext cx="8564906" cy="3347197"/>
            </a:xfrm>
            <a:prstGeom prst="rect">
              <a:avLst/>
            </a:pr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5351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mage result for smoke out of ea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544" y="5283232"/>
            <a:ext cx="5960994" cy="1362191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+mn-lt"/>
              </a:rPr>
              <a:t>1. </a:t>
            </a:r>
            <a:r>
              <a:rPr lang="en-GB" sz="3600" b="1" dirty="0">
                <a:solidFill>
                  <a:schemeClr val="bg1"/>
                </a:solidFill>
                <a:latin typeface="+mn-lt"/>
              </a:rPr>
              <a:t>‘Let it all out’ </a:t>
            </a:r>
            <a:r>
              <a:rPr lang="en-GB" sz="3600" dirty="0">
                <a:solidFill>
                  <a:schemeClr val="bg1"/>
                </a:solidFill>
                <a:latin typeface="+mn-lt"/>
              </a:rPr>
              <a:t>questions…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567"/>
            <a:ext cx="2849227" cy="6862567"/>
          </a:xfrm>
        </p:spPr>
      </p:pic>
    </p:spTree>
    <p:extLst>
      <p:ext uri="{BB962C8B-B14F-4D97-AF65-F5344CB8AC3E}">
        <p14:creationId xmlns:p14="http://schemas.microsoft.com/office/powerpoint/2010/main" val="648806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26163" y="260351"/>
            <a:ext cx="9422271" cy="973137"/>
          </a:xfrm>
        </p:spPr>
        <p:txBody>
          <a:bodyPr>
            <a:normAutofit fontScale="90000"/>
          </a:bodyPr>
          <a:lstStyle/>
          <a:p>
            <a:r>
              <a:rPr lang="en-GB" dirty="0"/>
              <a:t>Name </a:t>
            </a:r>
            <a:r>
              <a:rPr lang="en-GB" b="1" dirty="0"/>
              <a:t>one thing </a:t>
            </a:r>
            <a:r>
              <a:rPr lang="en-GB" dirty="0"/>
              <a:t>that you what will you do differently as a result of this meeting?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919287" y="1567543"/>
            <a:ext cx="9793287" cy="4561795"/>
          </a:xfrm>
        </p:spPr>
        <p:txBody>
          <a:bodyPr/>
          <a:lstStyle/>
          <a:p>
            <a:r>
              <a:rPr lang="en-GB" dirty="0"/>
              <a:t>Please submit your response via the discussion board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1499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Appendix: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Using Meetoo</a:t>
            </a:r>
            <a:br>
              <a:rPr lang="en-GB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921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7FBBC6D-DB50-4922-9F87-79A1C1880075}"/>
              </a:ext>
            </a:extLst>
          </p:cNvPr>
          <p:cNvSpPr/>
          <p:nvPr/>
        </p:nvSpPr>
        <p:spPr>
          <a:xfrm>
            <a:off x="1747835" y="1106906"/>
            <a:ext cx="9597943" cy="3140242"/>
          </a:xfrm>
          <a:prstGeom prst="roundRect">
            <a:avLst/>
          </a:prstGeom>
          <a:solidFill>
            <a:srgbClr val="40C1AC"/>
          </a:solidFill>
          <a:ln>
            <a:solidFill>
              <a:srgbClr val="009F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checklist to get you started…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919287" y="1304925"/>
            <a:ext cx="9793287" cy="4213641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Using these interactive slides is simple:</a:t>
            </a:r>
          </a:p>
          <a:p>
            <a:pPr lvl="1"/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Copy and paste them into any PowerPoint slide deck to turn your existing meeting into a more interactive experience.  </a:t>
            </a:r>
          </a:p>
          <a:p>
            <a:pPr lvl="1"/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You can of course reword any of the questions to suit your meeting.</a:t>
            </a:r>
          </a:p>
          <a:p>
            <a:pPr lvl="1"/>
            <a:endParaRPr lang="en-GB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You will need:</a:t>
            </a:r>
          </a:p>
          <a:p>
            <a:pPr lvl="1"/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A Meetoo Account: Sign up at 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hlinkClick r:id="rId2"/>
              </a:rPr>
              <a:t>meetoo.com</a:t>
            </a:r>
            <a:endParaRPr lang="en-GB" dirty="0">
              <a:solidFill>
                <a:schemeClr val="tx1">
                  <a:lumMod val="50000"/>
                </a:schemeClr>
              </a:solidFill>
            </a:endParaRPr>
          </a:p>
          <a:p>
            <a:pPr lvl="1"/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The Meetoo PowerPoint Add-in: Download 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hlinkClick r:id="rId3"/>
              </a:rPr>
              <a:t>here</a:t>
            </a:r>
            <a:endParaRPr lang="en-GB" dirty="0">
              <a:solidFill>
                <a:schemeClr val="tx1">
                  <a:lumMod val="50000"/>
                </a:schemeClr>
              </a:solidFill>
            </a:endParaRPr>
          </a:p>
          <a:p>
            <a:pPr lvl="1"/>
            <a:endParaRPr lang="en-GB" dirty="0">
              <a:solidFill>
                <a:schemeClr val="tx1">
                  <a:lumMod val="50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0481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Introducing the app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1919287" y="1042989"/>
            <a:ext cx="9682163" cy="5086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/>
              <a:t>When using audience engagement technology, it is vital to introduce it properly. Little or no introduction can result in low participation rates and diminishes much of the value.</a:t>
            </a:r>
          </a:p>
          <a:p>
            <a:pPr marL="0" indent="0">
              <a:buNone/>
            </a:pPr>
            <a:r>
              <a:rPr lang="en-GB" sz="1800" dirty="0"/>
              <a:t>A good introduction will contain the following elements:</a:t>
            </a:r>
          </a:p>
          <a:p>
            <a:pPr marL="625475" indent="-352425"/>
            <a:r>
              <a:rPr lang="en-GB" sz="1800" b="1" dirty="0"/>
              <a:t>What</a:t>
            </a:r>
            <a:r>
              <a:rPr lang="en-GB" sz="1800" dirty="0"/>
              <a:t> the technology is </a:t>
            </a:r>
            <a:r>
              <a:rPr lang="en-GB" dirty="0"/>
              <a:t>and does</a:t>
            </a:r>
          </a:p>
          <a:p>
            <a:pPr marL="625475" indent="-352425"/>
            <a:r>
              <a:rPr lang="en-GB" sz="1800" b="1" dirty="0"/>
              <a:t>How</a:t>
            </a:r>
            <a:r>
              <a:rPr lang="en-GB" sz="1800" dirty="0"/>
              <a:t> to access it </a:t>
            </a:r>
            <a:r>
              <a:rPr lang="en-GB" dirty="0"/>
              <a:t>(i.e. App download instructions </a:t>
            </a:r>
            <a:r>
              <a:rPr lang="en-GB" dirty="0" err="1"/>
              <a:t>and/Or</a:t>
            </a:r>
            <a:r>
              <a:rPr lang="en-GB" dirty="0"/>
              <a:t> </a:t>
            </a:r>
            <a:r>
              <a:rPr lang="en-GB" dirty="0" err="1"/>
              <a:t>WebApp</a:t>
            </a:r>
            <a:r>
              <a:rPr lang="en-GB" dirty="0"/>
              <a:t> link, meeting ID)</a:t>
            </a:r>
          </a:p>
          <a:p>
            <a:pPr marL="625475" indent="-352425"/>
            <a:r>
              <a:rPr lang="en-GB" sz="1800" b="1" dirty="0"/>
              <a:t>Why</a:t>
            </a:r>
            <a:r>
              <a:rPr lang="en-GB" sz="1800" dirty="0"/>
              <a:t> you are using it at this meeting</a:t>
            </a:r>
          </a:p>
          <a:p>
            <a:pPr marL="625475" indent="-352425"/>
            <a:r>
              <a:rPr lang="en-GB" sz="1800" dirty="0"/>
              <a:t>The benefits of employee participation to the company/meeting/presenters</a:t>
            </a:r>
          </a:p>
          <a:p>
            <a:pPr marL="625475" indent="-352425"/>
            <a:r>
              <a:rPr lang="en-GB" sz="1800" dirty="0"/>
              <a:t>The benefits of participation to the employees themselves</a:t>
            </a:r>
          </a:p>
          <a:p>
            <a:pPr marL="625475" indent="-352425"/>
            <a:r>
              <a:rPr lang="en-GB" sz="1800" dirty="0"/>
              <a:t>A demonstration to show it is real and easy </a:t>
            </a:r>
            <a:r>
              <a:rPr lang="en-GB" dirty="0"/>
              <a:t>(e.g. warm-up poll and/or messaging test)</a:t>
            </a:r>
          </a:p>
          <a:p>
            <a:pPr marL="625475" indent="-352425"/>
            <a:r>
              <a:rPr lang="en-GB" sz="1800" dirty="0"/>
              <a:t>Encourage </a:t>
            </a:r>
            <a:r>
              <a:rPr lang="en-GB" dirty="0"/>
              <a:t>participation (best to come from meeting Host and/or presenters… and regularly)</a:t>
            </a:r>
          </a:p>
        </p:txBody>
      </p:sp>
    </p:spTree>
    <p:extLst>
      <p:ext uri="{BB962C8B-B14F-4D97-AF65-F5344CB8AC3E}">
        <p14:creationId xmlns:p14="http://schemas.microsoft.com/office/powerpoint/2010/main" val="362214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structionHeader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600" y="635000"/>
            <a:ext cx="5001" cy="5001"/>
          </a:xfrm>
          <a:prstGeom prst="rect">
            <a:avLst/>
          </a:prstGeom>
        </p:spPr>
      </p:pic>
      <p:sp>
        <p:nvSpPr>
          <p:cNvPr id="6" name="InstructionContentPara1"/>
          <p:cNvSpPr txBox="1"/>
          <p:nvPr>
            <p:custDataLst>
              <p:tags r:id="rId2"/>
            </p:custDataLst>
          </p:nvPr>
        </p:nvSpPr>
        <p:spPr>
          <a:xfrm>
            <a:off x="1548475" y="1866900"/>
            <a:ext cx="9107750" cy="1200329"/>
          </a:xfrm>
          <a:prstGeom prst="rect">
            <a:avLst/>
          </a:prstGeom>
        </p:spPr>
        <p:txBody>
          <a:bodyPr vert="horz"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34414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Download 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Meetoo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34414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from your app store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34414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and enter meeting ID:</a:t>
            </a:r>
          </a:p>
        </p:txBody>
      </p:sp>
      <p:sp>
        <p:nvSpPr>
          <p:cNvPr id="7" name="InstructionContentMeetingId"/>
          <p:cNvSpPr txBox="1"/>
          <p:nvPr/>
        </p:nvSpPr>
        <p:spPr>
          <a:xfrm>
            <a:off x="4201829" y="3073400"/>
            <a:ext cx="3801042" cy="646331"/>
          </a:xfrm>
          <a:prstGeom prst="rect">
            <a:avLst/>
          </a:prstGeom>
        </p:spPr>
        <p:txBody>
          <a:bodyPr vert="horz"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rgbClr val="34414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XXX-XXX-XXX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34414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InstructionContentPara2"/>
          <p:cNvSpPr txBox="1"/>
          <p:nvPr/>
        </p:nvSpPr>
        <p:spPr>
          <a:xfrm>
            <a:off x="2240170" y="3683000"/>
            <a:ext cx="7724359" cy="646331"/>
          </a:xfrm>
          <a:prstGeom prst="rect">
            <a:avLst/>
          </a:prstGeom>
        </p:spPr>
        <p:txBody>
          <a:bodyPr vert="horz"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srgbClr val="34414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Or on your mobile browser visit: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34414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InstructionContentWebLink"/>
          <p:cNvSpPr txBox="1"/>
          <p:nvPr/>
        </p:nvSpPr>
        <p:spPr>
          <a:xfrm>
            <a:off x="1869139" y="4318000"/>
            <a:ext cx="8466421" cy="646331"/>
          </a:xfrm>
          <a:prstGeom prst="rect">
            <a:avLst/>
          </a:prstGeom>
        </p:spPr>
        <p:txBody>
          <a:bodyPr vert="horz"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34414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https://web.meetoo.io/XXXXXXXXX</a:t>
            </a:r>
          </a:p>
        </p:txBody>
      </p:sp>
      <p:pic>
        <p:nvPicPr>
          <p:cNvPr id="10" name="InstructionFooter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007" y="5223620"/>
            <a:ext cx="3252684" cy="338980"/>
          </a:xfrm>
          <a:prstGeom prst="rect">
            <a:avLst/>
          </a:prstGeom>
        </p:spPr>
      </p:pic>
      <p:grpSp>
        <p:nvGrpSpPr>
          <p:cNvPr id="13" name="MeetingNumberGroup"/>
          <p:cNvGrpSpPr/>
          <p:nvPr/>
        </p:nvGrpSpPr>
        <p:grpSpPr>
          <a:xfrm>
            <a:off x="8872665" y="6388100"/>
            <a:ext cx="3022905" cy="381000"/>
            <a:chOff x="8872665" y="6388100"/>
            <a:chExt cx="3022905" cy="381000"/>
          </a:xfrm>
        </p:grpSpPr>
        <p:sp>
          <p:nvSpPr>
            <p:cNvPr id="11" name="MeetingNumber"/>
            <p:cNvSpPr txBox="1"/>
            <p:nvPr>
              <p:custDataLst>
                <p:tags r:id="rId3"/>
              </p:custDataLst>
            </p:nvPr>
          </p:nvSpPr>
          <p:spPr>
            <a:xfrm>
              <a:off x="9186430" y="6388100"/>
              <a:ext cx="2709140" cy="307777"/>
            </a:xfrm>
            <a:prstGeom prst="rect">
              <a:avLst/>
            </a:prstGeom>
          </p:spPr>
          <p:txBody>
            <a:bodyPr vert="horz"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44146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web.meetoo.io/XXXXXXXXX</a:t>
              </a:r>
            </a:p>
          </p:txBody>
        </p:sp>
        <p:pic>
          <p:nvPicPr>
            <p:cNvPr id="12" name="MeetingNumberLogo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2665" y="6388100"/>
              <a:ext cx="381000" cy="381000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8AEC034-B2B1-4B2C-9509-FB539B1168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007" y="334027"/>
            <a:ext cx="4710684" cy="12153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13061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9E1F0DE-39FA-4D39-AA40-477CAF670889}"/>
              </a:ext>
            </a:extLst>
          </p:cNvPr>
          <p:cNvSpPr/>
          <p:nvPr/>
        </p:nvSpPr>
        <p:spPr>
          <a:xfrm>
            <a:off x="1747836" y="1233487"/>
            <a:ext cx="9367838" cy="3438525"/>
          </a:xfrm>
          <a:prstGeom prst="roundRect">
            <a:avLst/>
          </a:prstGeom>
          <a:solidFill>
            <a:srgbClr val="40C1AC"/>
          </a:solidFill>
          <a:ln>
            <a:solidFill>
              <a:srgbClr val="009F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 and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noFill/>
        </p:spPr>
        <p:txBody>
          <a:bodyPr/>
          <a:lstStyle/>
          <a:p>
            <a:r>
              <a:rPr lang="en-GB" dirty="0"/>
              <a:t>More presentations containing ready to use polling question slides: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http://www.meetoo.com/resources/presentations</a:t>
            </a:r>
            <a:endParaRPr lang="en-GB" dirty="0"/>
          </a:p>
          <a:p>
            <a:endParaRPr lang="en-GB" dirty="0"/>
          </a:p>
          <a:p>
            <a:r>
              <a:rPr lang="en-GB" dirty="0"/>
              <a:t>Tutorials and webinars on the Meetoo YouTube Channel 	</a:t>
            </a:r>
          </a:p>
          <a:p>
            <a:pPr marL="0" indent="0">
              <a:buNone/>
            </a:pPr>
            <a:r>
              <a:rPr lang="en-GB" dirty="0">
                <a:hlinkClick r:id="rId3"/>
              </a:rPr>
              <a:t>https://www.youtube.com/channel/UCfY9fvdNgd59-N4i9c_Jh_Q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Meetoo website for account sign up and PowerPoint add in</a:t>
            </a:r>
            <a:endParaRPr lang="en-GB" dirty="0">
              <a:hlinkClick r:id="rId4"/>
            </a:endParaRPr>
          </a:p>
          <a:p>
            <a:pPr marL="0" indent="0">
              <a:buNone/>
            </a:pPr>
            <a:r>
              <a:rPr lang="en-GB" dirty="0">
                <a:hlinkClick r:id="rId4"/>
              </a:rPr>
              <a:t>www.meetoo.com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2205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26163" y="260351"/>
            <a:ext cx="9422271" cy="973137"/>
          </a:xfrm>
        </p:spPr>
        <p:txBody>
          <a:bodyPr>
            <a:normAutofit fontScale="90000"/>
          </a:bodyPr>
          <a:lstStyle/>
          <a:p>
            <a:r>
              <a:rPr lang="en-GB" dirty="0"/>
              <a:t>Please help set the agenda for the meeting by sharing your thoughts or questions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919287" y="1567543"/>
            <a:ext cx="9793287" cy="4561795"/>
          </a:xfrm>
        </p:spPr>
        <p:txBody>
          <a:bodyPr/>
          <a:lstStyle/>
          <a:p>
            <a:r>
              <a:rPr lang="en-GB" dirty="0"/>
              <a:t>Please submit your responses via the Meetoo discussion board</a:t>
            </a:r>
          </a:p>
          <a:p>
            <a:r>
              <a:rPr lang="en-GB" dirty="0"/>
              <a:t>Feel free to submit more than one question or comment</a:t>
            </a:r>
          </a:p>
        </p:txBody>
      </p:sp>
      <p:sp>
        <p:nvSpPr>
          <p:cNvPr id="6" name="Content Placeholder 2"/>
          <p:cNvSpPr txBox="1">
            <a:spLocks/>
          </p:cNvSpPr>
          <p:nvPr>
            <p:extLst/>
          </p:nvPr>
        </p:nvSpPr>
        <p:spPr>
          <a:xfrm>
            <a:off x="3591367" y="5182112"/>
            <a:ext cx="7860273" cy="1369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1463" marR="0" indent="-27146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EEF"/>
              </a:buClr>
              <a:buSzPct val="150000"/>
              <a:buFontTx/>
              <a:buChar char="●"/>
              <a:tabLst/>
              <a:defRPr lang="en-US" sz="2000" kern="1200" baseline="0" smtClean="0">
                <a:solidFill>
                  <a:srgbClr val="3E4445"/>
                </a:solidFill>
                <a:latin typeface="Verdana" charset="0"/>
                <a:ea typeface="+mn-ea"/>
                <a:cs typeface="+mn-cs"/>
              </a:defRPr>
            </a:lvl1pPr>
            <a:lvl2pPr marL="719138" indent="-2619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EEF"/>
              </a:buClr>
              <a:buSzPct val="150000"/>
              <a:buFontTx/>
              <a:buChar char="●"/>
              <a:defRPr lang="en-US" sz="1800" kern="1200" baseline="0" smtClean="0">
                <a:solidFill>
                  <a:srgbClr val="3E4445"/>
                </a:solidFill>
                <a:latin typeface="Verdana" charset="0"/>
                <a:ea typeface="+mn-ea"/>
                <a:cs typeface="+mn-cs"/>
              </a:defRPr>
            </a:lvl2pPr>
            <a:lvl3pPr marL="1077913" indent="-1635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EEF"/>
              </a:buClr>
              <a:buSzPct val="150000"/>
              <a:buFontTx/>
              <a:buChar char="●"/>
              <a:defRPr lang="en-US" sz="1600" kern="1200" baseline="0" smtClean="0">
                <a:solidFill>
                  <a:srgbClr val="3E4445"/>
                </a:solidFill>
                <a:latin typeface="Verdana" charset="0"/>
                <a:ea typeface="+mn-ea"/>
                <a:cs typeface="+mn-cs"/>
              </a:defRPr>
            </a:lvl3pPr>
            <a:lvl4pPr marL="1524000" indent="-152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EEF"/>
              </a:buClr>
              <a:buSzPct val="150000"/>
              <a:buFontTx/>
              <a:buChar char="●"/>
              <a:defRPr lang="en-US" sz="1400" kern="1200" baseline="0" smtClean="0">
                <a:solidFill>
                  <a:srgbClr val="3E4445"/>
                </a:solidFill>
                <a:latin typeface="Verdana" charset="0"/>
                <a:ea typeface="+mn-ea"/>
                <a:cs typeface="+mn-cs"/>
              </a:defRPr>
            </a:lvl4pPr>
            <a:lvl5pPr marL="1970088" indent="-141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EEF"/>
              </a:buClr>
              <a:buSzPct val="150000"/>
              <a:buFontTx/>
              <a:buChar char="●"/>
              <a:defRPr lang="en-GB" sz="1600" kern="1200" baseline="0">
                <a:solidFill>
                  <a:srgbClr val="3E4445"/>
                </a:solidFill>
                <a:latin typeface="Verdana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sz="2400" dirty="0">
                <a:solidFill>
                  <a:srgbClr val="0083B3"/>
                </a:solidFill>
              </a:rPr>
              <a:t>What questions or issues do you want us to address in the upcoming Town Hall meeting?</a:t>
            </a:r>
          </a:p>
          <a:p>
            <a:pPr marL="271145" indent="-271145"/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1767901" y="2807576"/>
            <a:ext cx="6164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C83A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What IS working well in the company?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3425" y="3943259"/>
            <a:ext cx="101267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7941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What is NOT working well in the company?</a:t>
            </a:r>
          </a:p>
        </p:txBody>
      </p:sp>
      <p:sp>
        <p:nvSpPr>
          <p:cNvPr id="9" name="Rectangle 8"/>
          <p:cNvSpPr/>
          <p:nvPr/>
        </p:nvSpPr>
        <p:spPr>
          <a:xfrm>
            <a:off x="2007818" y="4512354"/>
            <a:ext cx="106081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What are the greatest organizational challenges you see?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63425" y="3376671"/>
            <a:ext cx="120939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0C1A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What are your suggestions for improvement?</a:t>
            </a:r>
          </a:p>
        </p:txBody>
      </p:sp>
    </p:spTree>
    <p:extLst>
      <p:ext uri="{BB962C8B-B14F-4D97-AF65-F5344CB8AC3E}">
        <p14:creationId xmlns:p14="http://schemas.microsoft.com/office/powerpoint/2010/main" val="153787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understan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980" y="798678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4570" y="444735"/>
            <a:ext cx="124673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34414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2. ‘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34414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Do they understand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34414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’ questions</a:t>
            </a:r>
          </a:p>
        </p:txBody>
      </p:sp>
    </p:spTree>
    <p:extLst>
      <p:ext uri="{BB962C8B-B14F-4D97-AF65-F5344CB8AC3E}">
        <p14:creationId xmlns:p14="http://schemas.microsoft.com/office/powerpoint/2010/main" val="73134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ampleData"/>
          <p:cNvSpPr/>
          <p:nvPr/>
        </p:nvSpPr>
        <p:spPr>
          <a:xfrm>
            <a:off x="0" y="6604000"/>
            <a:ext cx="12192000" cy="25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0000" lnSpcReduction="20000"/>
          </a:bodyPr>
          <a:lstStyle/>
          <a:p>
            <a:pPr algn="ctr"/>
            <a:r>
              <a:rPr lang="en-GB"/>
              <a:t>Sample Results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GB">
                <a:solidFill>
                  <a:schemeClr val="tx1"/>
                </a:solidFill>
                <a:latin typeface="Verdana"/>
              </a:rPr>
              <a:t>How clear are you on the strategy?</a:t>
            </a:r>
            <a:endParaRPr lang="en-GB" dirty="0">
              <a:solidFill>
                <a:schemeClr val="tx1"/>
              </a:solidFill>
              <a:latin typeface="Verdana"/>
            </a:endParaRPr>
          </a:p>
        </p:txBody>
      </p:sp>
      <p:sp>
        <p:nvSpPr>
          <p:cNvPr id="3" name="Content Placeholder 2" hidden="1"/>
          <p:cNvSpPr>
            <a:spLocks noGrp="1"/>
          </p:cNvSpPr>
          <p:nvPr>
            <p:ph type="body" idx="1"/>
          </p:nvPr>
        </p:nvSpPr>
        <p:spPr>
          <a:xfrm>
            <a:off x="1919289" y="1306284"/>
            <a:ext cx="9771968" cy="4023489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OpenQuestion"/>
          <p:cNvSpPr/>
          <p:nvPr>
            <p:custDataLst>
              <p:tags r:id="rId2"/>
            </p:custDataLst>
          </p:nvPr>
        </p:nvSpPr>
        <p:spPr>
          <a:xfrm>
            <a:off x="10922000" y="7004278"/>
            <a:ext cx="1270000" cy="215444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800"/>
              <a:t>Vote Trigger</a:t>
            </a:r>
          </a:p>
        </p:txBody>
      </p:sp>
      <p:sp>
        <p:nvSpPr>
          <p:cNvPr id="27" name="VoteNow"/>
          <p:cNvSpPr/>
          <p:nvPr/>
        </p:nvSpPr>
        <p:spPr>
          <a:xfrm>
            <a:off x="10795000" y="127000"/>
            <a:ext cx="1270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algn="ctr"/>
            <a:r>
              <a:rPr lang="en-GB"/>
              <a:t>POLL OPEN</a:t>
            </a:r>
          </a:p>
        </p:txBody>
      </p:sp>
      <p:grpSp>
        <p:nvGrpSpPr>
          <p:cNvPr id="22" name="Chart"/>
          <p:cNvGrpSpPr/>
          <p:nvPr>
            <p:custDataLst>
              <p:tags r:id="rId3"/>
            </p:custDataLst>
          </p:nvPr>
        </p:nvGrpSpPr>
        <p:grpSpPr>
          <a:xfrm>
            <a:off x="1919289" y="1306284"/>
            <a:ext cx="9771968" cy="2675217"/>
            <a:chOff x="1919289" y="1306284"/>
            <a:chExt cx="9771968" cy="2675217"/>
          </a:xfrm>
        </p:grpSpPr>
        <p:sp>
          <p:nvSpPr>
            <p:cNvPr id="5" name="Key_1"/>
            <p:cNvSpPr txBox="1"/>
            <p:nvPr>
              <p:custDataLst>
                <p:tags r:id="rId4"/>
              </p:custDataLst>
            </p:nvPr>
          </p:nvSpPr>
          <p:spPr>
            <a:xfrm>
              <a:off x="1919289" y="1306284"/>
              <a:ext cx="557845" cy="359073"/>
            </a:xfrm>
            <a:prstGeom prst="rect">
              <a:avLst/>
            </a:prstGeom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/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1.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" name="Description_1"/>
            <p:cNvSpPr txBox="1"/>
            <p:nvPr>
              <p:custDataLst>
                <p:tags r:id="rId5"/>
              </p:custDataLst>
            </p:nvPr>
          </p:nvSpPr>
          <p:spPr>
            <a:xfrm>
              <a:off x="2477134" y="1306284"/>
              <a:ext cx="9214123" cy="384721"/>
            </a:xfrm>
            <a:prstGeom prst="rect">
              <a:avLst/>
            </a:prstGeom>
          </p:spPr>
          <p:txBody>
            <a:bodyPr vert="horz" wrap="square" lIns="0" tIns="50800" rIns="0" bIns="25400" rtlCol="0" anchor="t">
              <a:spAutoFit/>
            </a:bodyPr>
            <a:lstStyle/>
            <a:p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Very clear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7" name="Value_1"/>
            <p:cNvSpPr txBox="1"/>
            <p:nvPr>
              <p:custDataLst>
                <p:tags r:id="rId6"/>
              </p:custDataLst>
            </p:nvPr>
          </p:nvSpPr>
          <p:spPr>
            <a:xfrm>
              <a:off x="3408102" y="1719218"/>
              <a:ext cx="405560" cy="230832"/>
            </a:xfrm>
            <a:prstGeom prst="rect">
              <a:avLst/>
            </a:prstGeom>
          </p:spPr>
          <p:txBody>
            <a:bodyPr vert="horz" wrap="none" lIns="76200" tIns="0" rIns="0" bIns="0" rtlCol="0" anchor="t">
              <a:spAutoFit/>
            </a:bodyPr>
            <a:lstStyle/>
            <a:p>
              <a:r>
                <a:rPr lang="en-GB" sz="1500">
                  <a:solidFill>
                    <a:srgbClr val="3E4445"/>
                  </a:solidFill>
                  <a:latin typeface="Verdana" panose="020B0604030504040204" pitchFamily="34" charset="0"/>
                </a:rPr>
                <a:t>5%</a:t>
              </a:r>
              <a:endParaRPr lang="en-GB" sz="15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8" name="Bar_1"/>
            <p:cNvSpPr/>
            <p:nvPr>
              <p:custDataLst>
                <p:tags r:id="rId7"/>
              </p:custDataLst>
            </p:nvPr>
          </p:nvSpPr>
          <p:spPr>
            <a:xfrm>
              <a:off x="2477134" y="1703705"/>
              <a:ext cx="930968" cy="26185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Key_2"/>
            <p:cNvSpPr txBox="1"/>
            <p:nvPr>
              <p:custDataLst>
                <p:tags r:id="rId8"/>
              </p:custDataLst>
            </p:nvPr>
          </p:nvSpPr>
          <p:spPr>
            <a:xfrm>
              <a:off x="1919289" y="1978263"/>
              <a:ext cx="557845" cy="359073"/>
            </a:xfrm>
            <a:prstGeom prst="rect">
              <a:avLst/>
            </a:prstGeom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/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2.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0" name="Description_2"/>
            <p:cNvSpPr txBox="1"/>
            <p:nvPr>
              <p:custDataLst>
                <p:tags r:id="rId9"/>
              </p:custDataLst>
            </p:nvPr>
          </p:nvSpPr>
          <p:spPr>
            <a:xfrm>
              <a:off x="2477134" y="1978263"/>
              <a:ext cx="9214123" cy="384721"/>
            </a:xfrm>
            <a:prstGeom prst="rect">
              <a:avLst/>
            </a:prstGeom>
          </p:spPr>
          <p:txBody>
            <a:bodyPr vert="horz" wrap="square" lIns="0" tIns="50800" rIns="0" bIns="25400" rtlCol="0" anchor="t">
              <a:spAutoFit/>
            </a:bodyPr>
            <a:lstStyle/>
            <a:p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Quite clear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1" name="Value_2"/>
            <p:cNvSpPr txBox="1"/>
            <p:nvPr>
              <p:custDataLst>
                <p:tags r:id="rId10"/>
              </p:custDataLst>
            </p:nvPr>
          </p:nvSpPr>
          <p:spPr>
            <a:xfrm>
              <a:off x="11042040" y="2391198"/>
              <a:ext cx="527388" cy="230832"/>
            </a:xfrm>
            <a:prstGeom prst="rect">
              <a:avLst/>
            </a:prstGeom>
          </p:spPr>
          <p:txBody>
            <a:bodyPr vert="horz" wrap="none" lIns="76200" tIns="0" rIns="0" bIns="0" rtlCol="0" anchor="t">
              <a:spAutoFit/>
            </a:bodyPr>
            <a:lstStyle/>
            <a:p>
              <a:r>
                <a:rPr lang="en-GB" sz="1500">
                  <a:solidFill>
                    <a:srgbClr val="3E4445"/>
                  </a:solidFill>
                  <a:latin typeface="Verdana" panose="020B0604030504040204" pitchFamily="34" charset="0"/>
                </a:rPr>
                <a:t>46%</a:t>
              </a:r>
              <a:endParaRPr lang="en-GB" sz="15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2" name="Bar_2"/>
            <p:cNvSpPr/>
            <p:nvPr>
              <p:custDataLst>
                <p:tags r:id="rId11"/>
              </p:custDataLst>
            </p:nvPr>
          </p:nvSpPr>
          <p:spPr>
            <a:xfrm>
              <a:off x="2477134" y="2375684"/>
              <a:ext cx="8564906" cy="26185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Key_3"/>
            <p:cNvSpPr txBox="1"/>
            <p:nvPr>
              <p:custDataLst>
                <p:tags r:id="rId12"/>
              </p:custDataLst>
            </p:nvPr>
          </p:nvSpPr>
          <p:spPr>
            <a:xfrm>
              <a:off x="1919289" y="2650243"/>
              <a:ext cx="557845" cy="359073"/>
            </a:xfrm>
            <a:prstGeom prst="rect">
              <a:avLst/>
            </a:prstGeom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/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3.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4" name="Description_3"/>
            <p:cNvSpPr txBox="1"/>
            <p:nvPr>
              <p:custDataLst>
                <p:tags r:id="rId13"/>
              </p:custDataLst>
            </p:nvPr>
          </p:nvSpPr>
          <p:spPr>
            <a:xfrm>
              <a:off x="2477134" y="2650243"/>
              <a:ext cx="9214123" cy="384721"/>
            </a:xfrm>
            <a:prstGeom prst="rect">
              <a:avLst/>
            </a:prstGeom>
          </p:spPr>
          <p:txBody>
            <a:bodyPr vert="horz" wrap="square" lIns="0" tIns="50800" rIns="0" bIns="25400" rtlCol="0" anchor="t">
              <a:spAutoFit/>
            </a:bodyPr>
            <a:lstStyle/>
            <a:p>
              <a:r>
                <a:rPr lang="en-GB" sz="2000" dirty="0">
                  <a:solidFill>
                    <a:srgbClr val="3E4445"/>
                  </a:solidFill>
                  <a:latin typeface="Verdana" panose="020B0604030504040204" pitchFamily="34" charset="0"/>
                </a:rPr>
                <a:t>Somewhat unclear</a:t>
              </a:r>
            </a:p>
          </p:txBody>
        </p:sp>
        <p:sp>
          <p:nvSpPr>
            <p:cNvPr id="15" name="Value_3"/>
            <p:cNvSpPr txBox="1"/>
            <p:nvPr>
              <p:custDataLst>
                <p:tags r:id="rId14"/>
              </p:custDataLst>
            </p:nvPr>
          </p:nvSpPr>
          <p:spPr>
            <a:xfrm>
              <a:off x="3780489" y="3063177"/>
              <a:ext cx="405560" cy="230832"/>
            </a:xfrm>
            <a:prstGeom prst="rect">
              <a:avLst/>
            </a:prstGeom>
          </p:spPr>
          <p:txBody>
            <a:bodyPr vert="horz" wrap="none" lIns="76200" tIns="0" rIns="0" bIns="0" rtlCol="0" anchor="t">
              <a:spAutoFit/>
            </a:bodyPr>
            <a:lstStyle/>
            <a:p>
              <a:r>
                <a:rPr lang="en-GB" sz="1500">
                  <a:solidFill>
                    <a:srgbClr val="3E4445"/>
                  </a:solidFill>
                  <a:latin typeface="Verdana" panose="020B0604030504040204" pitchFamily="34" charset="0"/>
                </a:rPr>
                <a:t>7%</a:t>
              </a:r>
              <a:endParaRPr lang="en-GB" sz="15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6" name="Bar_3"/>
            <p:cNvSpPr/>
            <p:nvPr>
              <p:custDataLst>
                <p:tags r:id="rId15"/>
              </p:custDataLst>
            </p:nvPr>
          </p:nvSpPr>
          <p:spPr>
            <a:xfrm>
              <a:off x="2477134" y="3047664"/>
              <a:ext cx="1303355" cy="26185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Key_4"/>
            <p:cNvSpPr txBox="1"/>
            <p:nvPr>
              <p:custDataLst>
                <p:tags r:id="rId16"/>
              </p:custDataLst>
            </p:nvPr>
          </p:nvSpPr>
          <p:spPr>
            <a:xfrm>
              <a:off x="1919289" y="3322222"/>
              <a:ext cx="557845" cy="359073"/>
            </a:xfrm>
            <a:prstGeom prst="rect">
              <a:avLst/>
            </a:prstGeom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/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4.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8" name="Description_4"/>
            <p:cNvSpPr txBox="1"/>
            <p:nvPr>
              <p:custDataLst>
                <p:tags r:id="rId17"/>
              </p:custDataLst>
            </p:nvPr>
          </p:nvSpPr>
          <p:spPr>
            <a:xfrm>
              <a:off x="2477134" y="3322222"/>
              <a:ext cx="9214123" cy="384721"/>
            </a:xfrm>
            <a:prstGeom prst="rect">
              <a:avLst/>
            </a:prstGeom>
          </p:spPr>
          <p:txBody>
            <a:bodyPr vert="horz" wrap="square" lIns="0" tIns="50800" rIns="0" bIns="25400" rtlCol="0" anchor="t">
              <a:spAutoFit/>
            </a:bodyPr>
            <a:lstStyle/>
            <a:p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Not clear at all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9" name="Value_4"/>
            <p:cNvSpPr txBox="1"/>
            <p:nvPr>
              <p:custDataLst>
                <p:tags r:id="rId18"/>
              </p:custDataLst>
            </p:nvPr>
          </p:nvSpPr>
          <p:spPr>
            <a:xfrm>
              <a:off x="10297266" y="3735157"/>
              <a:ext cx="527388" cy="230832"/>
            </a:xfrm>
            <a:prstGeom prst="rect">
              <a:avLst/>
            </a:prstGeom>
          </p:spPr>
          <p:txBody>
            <a:bodyPr vert="horz" wrap="none" lIns="76200" tIns="0" rIns="0" bIns="0" rtlCol="0" anchor="t">
              <a:spAutoFit/>
            </a:bodyPr>
            <a:lstStyle/>
            <a:p>
              <a:r>
                <a:rPr lang="en-GB" sz="1500">
                  <a:solidFill>
                    <a:srgbClr val="3E4445"/>
                  </a:solidFill>
                  <a:latin typeface="Verdana" panose="020B0604030504040204" pitchFamily="34" charset="0"/>
                </a:rPr>
                <a:t>42%</a:t>
              </a:r>
              <a:endParaRPr lang="en-GB" sz="15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0" name="Bar_4"/>
            <p:cNvSpPr/>
            <p:nvPr>
              <p:custDataLst>
                <p:tags r:id="rId19"/>
              </p:custDataLst>
            </p:nvPr>
          </p:nvSpPr>
          <p:spPr>
            <a:xfrm>
              <a:off x="2477134" y="3719643"/>
              <a:ext cx="7820132" cy="26185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Canvas" hidden="1"/>
            <p:cNvSpPr/>
            <p:nvPr/>
          </p:nvSpPr>
          <p:spPr>
            <a:xfrm>
              <a:off x="2477134" y="1306284"/>
              <a:ext cx="8564906" cy="2675217"/>
            </a:xfrm>
            <a:prstGeom prst="rect">
              <a:avLst/>
            </a:pr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5162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ampleData"/>
          <p:cNvSpPr/>
          <p:nvPr/>
        </p:nvSpPr>
        <p:spPr>
          <a:xfrm>
            <a:off x="0" y="6604000"/>
            <a:ext cx="12192000" cy="25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0000" lnSpcReduction="20000"/>
          </a:bodyPr>
          <a:lstStyle/>
          <a:p>
            <a:pPr algn="ctr"/>
            <a:r>
              <a:rPr lang="en-GB"/>
              <a:t>Sample Results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GB">
                <a:solidFill>
                  <a:schemeClr val="tx1"/>
                </a:solidFill>
                <a:latin typeface="Verdana"/>
              </a:rPr>
              <a:t>How far off target are we currently for the year?</a:t>
            </a:r>
            <a:endParaRPr lang="en-GB" dirty="0">
              <a:solidFill>
                <a:schemeClr val="tx1"/>
              </a:solidFill>
              <a:latin typeface="Verdana"/>
            </a:endParaRPr>
          </a:p>
        </p:txBody>
      </p:sp>
      <p:sp>
        <p:nvSpPr>
          <p:cNvPr id="3" name="Content Placeholder 2" hidden="1"/>
          <p:cNvSpPr>
            <a:spLocks noGrp="1"/>
          </p:cNvSpPr>
          <p:nvPr>
            <p:ph type="body" idx="1"/>
          </p:nvPr>
        </p:nvSpPr>
        <p:spPr>
          <a:xfrm>
            <a:off x="1919289" y="1306284"/>
            <a:ext cx="9771968" cy="4023489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OpenQuestion"/>
          <p:cNvSpPr/>
          <p:nvPr>
            <p:custDataLst>
              <p:tags r:id="rId2"/>
            </p:custDataLst>
          </p:nvPr>
        </p:nvSpPr>
        <p:spPr>
          <a:xfrm>
            <a:off x="10922000" y="7004278"/>
            <a:ext cx="1270000" cy="215444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800"/>
              <a:t>Vote Trigger</a:t>
            </a:r>
          </a:p>
        </p:txBody>
      </p:sp>
      <p:sp>
        <p:nvSpPr>
          <p:cNvPr id="27" name="VoteNow"/>
          <p:cNvSpPr/>
          <p:nvPr/>
        </p:nvSpPr>
        <p:spPr>
          <a:xfrm>
            <a:off x="10795000" y="127000"/>
            <a:ext cx="1270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algn="ctr"/>
            <a:r>
              <a:rPr lang="en-GB"/>
              <a:t>POLL OPEN</a:t>
            </a:r>
          </a:p>
        </p:txBody>
      </p:sp>
      <p:grpSp>
        <p:nvGrpSpPr>
          <p:cNvPr id="28" name="Chart"/>
          <p:cNvGrpSpPr/>
          <p:nvPr>
            <p:custDataLst>
              <p:tags r:id="rId3"/>
            </p:custDataLst>
          </p:nvPr>
        </p:nvGrpSpPr>
        <p:grpSpPr>
          <a:xfrm>
            <a:off x="1919289" y="1306284"/>
            <a:ext cx="9771968" cy="3347197"/>
            <a:chOff x="1919289" y="1306284"/>
            <a:chExt cx="9771968" cy="3347197"/>
          </a:xfrm>
        </p:grpSpPr>
        <p:sp>
          <p:nvSpPr>
            <p:cNvPr id="5" name="Key_1"/>
            <p:cNvSpPr txBox="1"/>
            <p:nvPr>
              <p:custDataLst>
                <p:tags r:id="rId4"/>
              </p:custDataLst>
            </p:nvPr>
          </p:nvSpPr>
          <p:spPr>
            <a:xfrm>
              <a:off x="1919289" y="1306284"/>
              <a:ext cx="557845" cy="359073"/>
            </a:xfrm>
            <a:prstGeom prst="rect">
              <a:avLst/>
            </a:prstGeom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/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1.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" name="Description_1"/>
            <p:cNvSpPr txBox="1"/>
            <p:nvPr>
              <p:custDataLst>
                <p:tags r:id="rId5"/>
              </p:custDataLst>
            </p:nvPr>
          </p:nvSpPr>
          <p:spPr>
            <a:xfrm>
              <a:off x="2477134" y="1306284"/>
              <a:ext cx="9214123" cy="384721"/>
            </a:xfrm>
            <a:prstGeom prst="rect">
              <a:avLst/>
            </a:prstGeom>
          </p:spPr>
          <p:txBody>
            <a:bodyPr vert="horz" wrap="square" lIns="0" tIns="50800" rIns="0" bIns="25400" rtlCol="0" anchor="t">
              <a:spAutoFit/>
            </a:bodyPr>
            <a:lstStyle/>
            <a:p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More than 10% under target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7" name="Value_1"/>
            <p:cNvSpPr txBox="1"/>
            <p:nvPr>
              <p:custDataLst>
                <p:tags r:id="rId6"/>
              </p:custDataLst>
            </p:nvPr>
          </p:nvSpPr>
          <p:spPr>
            <a:xfrm>
              <a:off x="7263405" y="1719218"/>
              <a:ext cx="527388" cy="230832"/>
            </a:xfrm>
            <a:prstGeom prst="rect">
              <a:avLst/>
            </a:prstGeom>
          </p:spPr>
          <p:txBody>
            <a:bodyPr vert="horz" wrap="none" lIns="76200" tIns="0" rIns="0" bIns="0" rtlCol="0" anchor="t">
              <a:spAutoFit/>
            </a:bodyPr>
            <a:lstStyle/>
            <a:p>
              <a:r>
                <a:rPr lang="en-GB" sz="1500">
                  <a:solidFill>
                    <a:srgbClr val="3E4445"/>
                  </a:solidFill>
                  <a:latin typeface="Verdana" panose="020B0604030504040204" pitchFamily="34" charset="0"/>
                </a:rPr>
                <a:t>19%</a:t>
              </a:r>
              <a:endParaRPr lang="en-GB" sz="15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8" name="Bar_1"/>
            <p:cNvSpPr/>
            <p:nvPr>
              <p:custDataLst>
                <p:tags r:id="rId7"/>
              </p:custDataLst>
            </p:nvPr>
          </p:nvSpPr>
          <p:spPr>
            <a:xfrm>
              <a:off x="2477134" y="1703705"/>
              <a:ext cx="4786271" cy="26185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Key_2"/>
            <p:cNvSpPr txBox="1"/>
            <p:nvPr>
              <p:custDataLst>
                <p:tags r:id="rId8"/>
              </p:custDataLst>
            </p:nvPr>
          </p:nvSpPr>
          <p:spPr>
            <a:xfrm>
              <a:off x="1919289" y="1978263"/>
              <a:ext cx="557845" cy="359073"/>
            </a:xfrm>
            <a:prstGeom prst="rect">
              <a:avLst/>
            </a:prstGeom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/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2.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0" name="Description_2"/>
            <p:cNvSpPr txBox="1"/>
            <p:nvPr>
              <p:custDataLst>
                <p:tags r:id="rId9"/>
              </p:custDataLst>
            </p:nvPr>
          </p:nvSpPr>
          <p:spPr>
            <a:xfrm>
              <a:off x="2477134" y="1978263"/>
              <a:ext cx="9214123" cy="384721"/>
            </a:xfrm>
            <a:prstGeom prst="rect">
              <a:avLst/>
            </a:prstGeom>
          </p:spPr>
          <p:txBody>
            <a:bodyPr vert="horz" wrap="square" lIns="0" tIns="50800" rIns="0" bIns="25400" rtlCol="0" anchor="t">
              <a:spAutoFit/>
            </a:bodyPr>
            <a:lstStyle/>
            <a:p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Between 1% and 10% under target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1" name="Value_2"/>
            <p:cNvSpPr txBox="1"/>
            <p:nvPr>
              <p:custDataLst>
                <p:tags r:id="rId10"/>
              </p:custDataLst>
            </p:nvPr>
          </p:nvSpPr>
          <p:spPr>
            <a:xfrm>
              <a:off x="10790130" y="2391198"/>
              <a:ext cx="527388" cy="230832"/>
            </a:xfrm>
            <a:prstGeom prst="rect">
              <a:avLst/>
            </a:prstGeom>
          </p:spPr>
          <p:txBody>
            <a:bodyPr vert="horz" wrap="none" lIns="76200" tIns="0" rIns="0" bIns="0" rtlCol="0" anchor="t">
              <a:spAutoFit/>
            </a:bodyPr>
            <a:lstStyle/>
            <a:p>
              <a:r>
                <a:rPr lang="en-GB" sz="1500">
                  <a:solidFill>
                    <a:srgbClr val="3E4445"/>
                  </a:solidFill>
                  <a:latin typeface="Verdana" panose="020B0604030504040204" pitchFamily="34" charset="0"/>
                </a:rPr>
                <a:t>33%</a:t>
              </a:r>
              <a:endParaRPr lang="en-GB" sz="15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2" name="Bar_2"/>
            <p:cNvSpPr/>
            <p:nvPr>
              <p:custDataLst>
                <p:tags r:id="rId11"/>
              </p:custDataLst>
            </p:nvPr>
          </p:nvSpPr>
          <p:spPr>
            <a:xfrm>
              <a:off x="2477134" y="2375684"/>
              <a:ext cx="8312996" cy="26185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Key_3"/>
            <p:cNvSpPr txBox="1"/>
            <p:nvPr>
              <p:custDataLst>
                <p:tags r:id="rId12"/>
              </p:custDataLst>
            </p:nvPr>
          </p:nvSpPr>
          <p:spPr>
            <a:xfrm>
              <a:off x="1919289" y="2650243"/>
              <a:ext cx="557845" cy="359073"/>
            </a:xfrm>
            <a:prstGeom prst="rect">
              <a:avLst/>
            </a:prstGeom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/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3.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4" name="Description_3"/>
            <p:cNvSpPr txBox="1"/>
            <p:nvPr>
              <p:custDataLst>
                <p:tags r:id="rId13"/>
              </p:custDataLst>
            </p:nvPr>
          </p:nvSpPr>
          <p:spPr>
            <a:xfrm>
              <a:off x="2477134" y="2650243"/>
              <a:ext cx="9214123" cy="384721"/>
            </a:xfrm>
            <a:prstGeom prst="rect">
              <a:avLst/>
            </a:prstGeom>
          </p:spPr>
          <p:txBody>
            <a:bodyPr vert="horz" wrap="square" lIns="0" tIns="50800" rIns="0" bIns="25400" rtlCol="0" anchor="t">
              <a:spAutoFit/>
            </a:bodyPr>
            <a:lstStyle/>
            <a:p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On target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5" name="Value_3"/>
            <p:cNvSpPr txBox="1"/>
            <p:nvPr>
              <p:custDataLst>
                <p:tags r:id="rId14"/>
              </p:custDataLst>
            </p:nvPr>
          </p:nvSpPr>
          <p:spPr>
            <a:xfrm>
              <a:off x="6003860" y="3063177"/>
              <a:ext cx="527388" cy="230832"/>
            </a:xfrm>
            <a:prstGeom prst="rect">
              <a:avLst/>
            </a:prstGeom>
          </p:spPr>
          <p:txBody>
            <a:bodyPr vert="horz" wrap="none" lIns="76200" tIns="0" rIns="0" bIns="0" rtlCol="0" anchor="t">
              <a:spAutoFit/>
            </a:bodyPr>
            <a:lstStyle/>
            <a:p>
              <a:r>
                <a:rPr lang="en-GB" sz="1500">
                  <a:solidFill>
                    <a:srgbClr val="3E4445"/>
                  </a:solidFill>
                  <a:latin typeface="Verdana" panose="020B0604030504040204" pitchFamily="34" charset="0"/>
                </a:rPr>
                <a:t>14%</a:t>
              </a:r>
              <a:endParaRPr lang="en-GB" sz="15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6" name="Bar_3"/>
            <p:cNvSpPr/>
            <p:nvPr>
              <p:custDataLst>
                <p:tags r:id="rId15"/>
              </p:custDataLst>
            </p:nvPr>
          </p:nvSpPr>
          <p:spPr>
            <a:xfrm>
              <a:off x="2477134" y="3047664"/>
              <a:ext cx="3526726" cy="26185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Key_4"/>
            <p:cNvSpPr txBox="1"/>
            <p:nvPr>
              <p:custDataLst>
                <p:tags r:id="rId16"/>
              </p:custDataLst>
            </p:nvPr>
          </p:nvSpPr>
          <p:spPr>
            <a:xfrm>
              <a:off x="1919289" y="3322222"/>
              <a:ext cx="557845" cy="359073"/>
            </a:xfrm>
            <a:prstGeom prst="rect">
              <a:avLst/>
            </a:prstGeom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/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4.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8" name="Description_4"/>
            <p:cNvSpPr txBox="1"/>
            <p:nvPr>
              <p:custDataLst>
                <p:tags r:id="rId17"/>
              </p:custDataLst>
            </p:nvPr>
          </p:nvSpPr>
          <p:spPr>
            <a:xfrm>
              <a:off x="2477134" y="3322222"/>
              <a:ext cx="9214123" cy="384721"/>
            </a:xfrm>
            <a:prstGeom prst="rect">
              <a:avLst/>
            </a:prstGeom>
          </p:spPr>
          <p:txBody>
            <a:bodyPr vert="horz" wrap="square" lIns="0" tIns="50800" rIns="0" bIns="25400" rtlCol="0" anchor="t">
              <a:spAutoFit/>
            </a:bodyPr>
            <a:lstStyle/>
            <a:p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Between 1% and 10% over target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9" name="Value_4"/>
            <p:cNvSpPr txBox="1"/>
            <p:nvPr>
              <p:custDataLst>
                <p:tags r:id="rId18"/>
              </p:custDataLst>
            </p:nvPr>
          </p:nvSpPr>
          <p:spPr>
            <a:xfrm>
              <a:off x="11042040" y="3735157"/>
              <a:ext cx="527388" cy="230832"/>
            </a:xfrm>
            <a:prstGeom prst="rect">
              <a:avLst/>
            </a:prstGeom>
          </p:spPr>
          <p:txBody>
            <a:bodyPr vert="horz" wrap="none" lIns="76200" tIns="0" rIns="0" bIns="0" rtlCol="0" anchor="t">
              <a:spAutoFit/>
            </a:bodyPr>
            <a:lstStyle/>
            <a:p>
              <a:r>
                <a:rPr lang="en-GB" sz="1500">
                  <a:solidFill>
                    <a:srgbClr val="3E4445"/>
                  </a:solidFill>
                  <a:latin typeface="Verdana" panose="020B0604030504040204" pitchFamily="34" charset="0"/>
                </a:rPr>
                <a:t>34%</a:t>
              </a:r>
              <a:endParaRPr lang="en-GB" sz="15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0" name="Bar_4"/>
            <p:cNvSpPr/>
            <p:nvPr>
              <p:custDataLst>
                <p:tags r:id="rId19"/>
              </p:custDataLst>
            </p:nvPr>
          </p:nvSpPr>
          <p:spPr>
            <a:xfrm>
              <a:off x="2477134" y="3719643"/>
              <a:ext cx="8564906" cy="26185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Key_5"/>
            <p:cNvSpPr txBox="1"/>
            <p:nvPr>
              <p:custDataLst>
                <p:tags r:id="rId20"/>
              </p:custDataLst>
            </p:nvPr>
          </p:nvSpPr>
          <p:spPr>
            <a:xfrm>
              <a:off x="1919289" y="3994202"/>
              <a:ext cx="557845" cy="359073"/>
            </a:xfrm>
            <a:prstGeom prst="rect">
              <a:avLst/>
            </a:prstGeom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/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5.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2" name="Description_5"/>
            <p:cNvSpPr txBox="1"/>
            <p:nvPr>
              <p:custDataLst>
                <p:tags r:id="rId21"/>
              </p:custDataLst>
            </p:nvPr>
          </p:nvSpPr>
          <p:spPr>
            <a:xfrm>
              <a:off x="2477134" y="3994202"/>
              <a:ext cx="9214123" cy="384721"/>
            </a:xfrm>
            <a:prstGeom prst="rect">
              <a:avLst/>
            </a:prstGeom>
          </p:spPr>
          <p:txBody>
            <a:bodyPr vert="horz" wrap="square" lIns="0" tIns="50800" rIns="0" bIns="25400" rtlCol="0" anchor="t">
              <a:spAutoFit/>
            </a:bodyPr>
            <a:lstStyle/>
            <a:p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More than 10% over target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3" name="Value_5"/>
            <p:cNvSpPr txBox="1"/>
            <p:nvPr>
              <p:custDataLst>
                <p:tags r:id="rId22"/>
              </p:custDataLst>
            </p:nvPr>
          </p:nvSpPr>
          <p:spPr>
            <a:xfrm>
              <a:off x="2477134" y="4407136"/>
              <a:ext cx="405560" cy="230832"/>
            </a:xfrm>
            <a:prstGeom prst="rect">
              <a:avLst/>
            </a:prstGeom>
          </p:spPr>
          <p:txBody>
            <a:bodyPr vert="horz" wrap="none" lIns="76200" tIns="0" rIns="0" bIns="0" rtlCol="0" anchor="t">
              <a:spAutoFit/>
            </a:bodyPr>
            <a:lstStyle/>
            <a:p>
              <a:r>
                <a:rPr lang="en-GB" sz="1500">
                  <a:solidFill>
                    <a:srgbClr val="3E4445"/>
                  </a:solidFill>
                  <a:latin typeface="Verdana" panose="020B0604030504040204" pitchFamily="34" charset="0"/>
                </a:rPr>
                <a:t>0%</a:t>
              </a:r>
              <a:endParaRPr lang="en-GB" sz="15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4" name="Bar_5" hidden="1"/>
            <p:cNvSpPr/>
            <p:nvPr>
              <p:custDataLst>
                <p:tags r:id="rId23"/>
              </p:custDataLst>
            </p:nvPr>
          </p:nvSpPr>
          <p:spPr>
            <a:xfrm>
              <a:off x="2477134" y="4391623"/>
              <a:ext cx="0" cy="26185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Canvas" hidden="1"/>
            <p:cNvSpPr/>
            <p:nvPr/>
          </p:nvSpPr>
          <p:spPr>
            <a:xfrm>
              <a:off x="2477134" y="1306284"/>
              <a:ext cx="8564906" cy="3347197"/>
            </a:xfrm>
            <a:prstGeom prst="rect">
              <a:avLst/>
            </a:pr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1747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ampleData"/>
          <p:cNvSpPr/>
          <p:nvPr/>
        </p:nvSpPr>
        <p:spPr>
          <a:xfrm>
            <a:off x="0" y="6604000"/>
            <a:ext cx="12192000" cy="25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0000" lnSpcReduction="20000"/>
          </a:bodyPr>
          <a:lstStyle/>
          <a:p>
            <a:pPr algn="ctr"/>
            <a:r>
              <a:rPr lang="en-GB"/>
              <a:t>Sample Results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>
                <a:solidFill>
                  <a:schemeClr val="tx1"/>
                </a:solidFill>
                <a:latin typeface="Verdana"/>
              </a:rPr>
              <a:t>The 3 headline features included in the Q3 product release will be...</a:t>
            </a:r>
          </a:p>
        </p:txBody>
      </p:sp>
      <p:sp>
        <p:nvSpPr>
          <p:cNvPr id="3" name="Content Placeholder 2" hidden="1"/>
          <p:cNvSpPr>
            <a:spLocks noGrp="1"/>
          </p:cNvSpPr>
          <p:nvPr>
            <p:ph type="body" idx="1"/>
          </p:nvPr>
        </p:nvSpPr>
        <p:spPr>
          <a:xfrm>
            <a:off x="1919289" y="1537863"/>
            <a:ext cx="9771968" cy="3715712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OpenQuestion"/>
          <p:cNvSpPr/>
          <p:nvPr>
            <p:custDataLst>
              <p:tags r:id="rId2"/>
            </p:custDataLst>
          </p:nvPr>
        </p:nvSpPr>
        <p:spPr>
          <a:xfrm>
            <a:off x="10922000" y="7004278"/>
            <a:ext cx="1270000" cy="215444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800"/>
              <a:t>Vote Trigger</a:t>
            </a:r>
          </a:p>
        </p:txBody>
      </p:sp>
      <p:sp>
        <p:nvSpPr>
          <p:cNvPr id="27" name="VoteNow"/>
          <p:cNvSpPr/>
          <p:nvPr/>
        </p:nvSpPr>
        <p:spPr>
          <a:xfrm>
            <a:off x="10795000" y="127000"/>
            <a:ext cx="1270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algn="ctr"/>
            <a:r>
              <a:rPr lang="en-GB"/>
              <a:t>POLL OPEN</a:t>
            </a:r>
          </a:p>
        </p:txBody>
      </p:sp>
      <p:sp>
        <p:nvSpPr>
          <p:cNvPr id="29" name="TextBox 28"/>
          <p:cNvSpPr txBox="1"/>
          <p:nvPr>
            <p:custDataLst>
              <p:tags r:id="rId3"/>
            </p:custDataLst>
          </p:nvPr>
        </p:nvSpPr>
        <p:spPr>
          <a:xfrm>
            <a:off x="1919289" y="1204050"/>
            <a:ext cx="2943371" cy="369332"/>
          </a:xfrm>
          <a:prstGeom prst="rect">
            <a:avLst/>
          </a:prstGeom>
        </p:spPr>
        <p:txBody>
          <a:bodyPr vert="horz" wrap="none" rtlCol="0">
            <a:spAutoFit/>
          </a:bodyPr>
          <a:lstStyle/>
          <a:p>
            <a:pPr algn="ctr"/>
            <a:r>
              <a:rPr lang="en-GB">
                <a:latin typeface="+mn-lt"/>
              </a:rPr>
              <a:t>Vote for up to 3 choices</a:t>
            </a:r>
            <a:endParaRPr lang="en-GB" dirty="0">
              <a:latin typeface="+mn-lt"/>
            </a:endParaRPr>
          </a:p>
        </p:txBody>
      </p:sp>
      <p:grpSp>
        <p:nvGrpSpPr>
          <p:cNvPr id="26" name="Chart"/>
          <p:cNvGrpSpPr/>
          <p:nvPr>
            <p:custDataLst>
              <p:tags r:id="rId4"/>
            </p:custDataLst>
          </p:nvPr>
        </p:nvGrpSpPr>
        <p:grpSpPr>
          <a:xfrm>
            <a:off x="1919289" y="1537863"/>
            <a:ext cx="9771968" cy="3347197"/>
            <a:chOff x="1919289" y="1537863"/>
            <a:chExt cx="9771968" cy="3347197"/>
          </a:xfrm>
        </p:grpSpPr>
        <p:sp>
          <p:nvSpPr>
            <p:cNvPr id="5" name="Key_1"/>
            <p:cNvSpPr txBox="1"/>
            <p:nvPr>
              <p:custDataLst>
                <p:tags r:id="rId6"/>
              </p:custDataLst>
            </p:nvPr>
          </p:nvSpPr>
          <p:spPr>
            <a:xfrm>
              <a:off x="1919289" y="1537863"/>
              <a:ext cx="557845" cy="359073"/>
            </a:xfrm>
            <a:prstGeom prst="rect">
              <a:avLst/>
            </a:prstGeom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/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1.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" name="Description_1"/>
            <p:cNvSpPr txBox="1"/>
            <p:nvPr>
              <p:custDataLst>
                <p:tags r:id="rId7"/>
              </p:custDataLst>
            </p:nvPr>
          </p:nvSpPr>
          <p:spPr>
            <a:xfrm>
              <a:off x="2477134" y="1537863"/>
              <a:ext cx="9214123" cy="384721"/>
            </a:xfrm>
            <a:prstGeom prst="rect">
              <a:avLst/>
            </a:prstGeom>
          </p:spPr>
          <p:txBody>
            <a:bodyPr vert="horz" wrap="square" lIns="0" tIns="50800" rIns="0" bIns="25400" rtlCol="0" anchor="t">
              <a:spAutoFit/>
            </a:bodyPr>
            <a:lstStyle/>
            <a:p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Upgraded PowerPoint add-in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7" name="Value_1"/>
            <p:cNvSpPr txBox="1"/>
            <p:nvPr>
              <p:custDataLst>
                <p:tags r:id="rId8"/>
              </p:custDataLst>
            </p:nvPr>
          </p:nvSpPr>
          <p:spPr>
            <a:xfrm>
              <a:off x="3484770" y="1950797"/>
              <a:ext cx="405560" cy="230832"/>
            </a:xfrm>
            <a:prstGeom prst="rect">
              <a:avLst/>
            </a:prstGeom>
          </p:spPr>
          <p:txBody>
            <a:bodyPr vert="horz" wrap="none" lIns="76200" tIns="0" rIns="0" bIns="0" rtlCol="0" anchor="t">
              <a:spAutoFit/>
            </a:bodyPr>
            <a:lstStyle/>
            <a:p>
              <a:r>
                <a:rPr lang="en-GB" sz="1500">
                  <a:solidFill>
                    <a:srgbClr val="3E4445"/>
                  </a:solidFill>
                  <a:latin typeface="Verdana" panose="020B0604030504040204" pitchFamily="34" charset="0"/>
                </a:rPr>
                <a:t>4%</a:t>
              </a:r>
              <a:endParaRPr lang="en-GB" sz="15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8" name="Bar_1"/>
            <p:cNvSpPr/>
            <p:nvPr>
              <p:custDataLst>
                <p:tags r:id="rId9"/>
              </p:custDataLst>
            </p:nvPr>
          </p:nvSpPr>
          <p:spPr>
            <a:xfrm>
              <a:off x="2477134" y="1935284"/>
              <a:ext cx="1007636" cy="26185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Key_2"/>
            <p:cNvSpPr txBox="1"/>
            <p:nvPr>
              <p:custDataLst>
                <p:tags r:id="rId10"/>
              </p:custDataLst>
            </p:nvPr>
          </p:nvSpPr>
          <p:spPr>
            <a:xfrm>
              <a:off x="1919289" y="2209842"/>
              <a:ext cx="557845" cy="359073"/>
            </a:xfrm>
            <a:prstGeom prst="rect">
              <a:avLst/>
            </a:prstGeom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/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2.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0" name="Description_2"/>
            <p:cNvSpPr txBox="1"/>
            <p:nvPr>
              <p:custDataLst>
                <p:tags r:id="rId11"/>
              </p:custDataLst>
            </p:nvPr>
          </p:nvSpPr>
          <p:spPr>
            <a:xfrm>
              <a:off x="2477134" y="2209842"/>
              <a:ext cx="9214123" cy="384721"/>
            </a:xfrm>
            <a:prstGeom prst="rect">
              <a:avLst/>
            </a:prstGeom>
          </p:spPr>
          <p:txBody>
            <a:bodyPr vert="horz" wrap="square" lIns="0" tIns="50800" rIns="0" bIns="25400" rtlCol="0" anchor="t">
              <a:spAutoFit/>
            </a:bodyPr>
            <a:lstStyle/>
            <a:p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Blackberry native app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1" name="Value_2"/>
            <p:cNvSpPr txBox="1"/>
            <p:nvPr>
              <p:custDataLst>
                <p:tags r:id="rId12"/>
              </p:custDataLst>
            </p:nvPr>
          </p:nvSpPr>
          <p:spPr>
            <a:xfrm>
              <a:off x="11042040" y="2622777"/>
              <a:ext cx="527388" cy="230832"/>
            </a:xfrm>
            <a:prstGeom prst="rect">
              <a:avLst/>
            </a:prstGeom>
          </p:spPr>
          <p:txBody>
            <a:bodyPr vert="horz" wrap="none" lIns="76200" tIns="0" rIns="0" bIns="0" rtlCol="0" anchor="t">
              <a:spAutoFit/>
            </a:bodyPr>
            <a:lstStyle/>
            <a:p>
              <a:r>
                <a:rPr lang="en-GB" sz="1500">
                  <a:solidFill>
                    <a:srgbClr val="3E4445"/>
                  </a:solidFill>
                  <a:latin typeface="Verdana" panose="020B0604030504040204" pitchFamily="34" charset="0"/>
                </a:rPr>
                <a:t>34%</a:t>
              </a:r>
              <a:endParaRPr lang="en-GB" sz="15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2" name="Bar_2"/>
            <p:cNvSpPr/>
            <p:nvPr>
              <p:custDataLst>
                <p:tags r:id="rId13"/>
              </p:custDataLst>
            </p:nvPr>
          </p:nvSpPr>
          <p:spPr>
            <a:xfrm>
              <a:off x="2477134" y="2607263"/>
              <a:ext cx="8564906" cy="26185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Key_3"/>
            <p:cNvSpPr txBox="1"/>
            <p:nvPr>
              <p:custDataLst>
                <p:tags r:id="rId14"/>
              </p:custDataLst>
            </p:nvPr>
          </p:nvSpPr>
          <p:spPr>
            <a:xfrm>
              <a:off x="1919289" y="2881822"/>
              <a:ext cx="557845" cy="359073"/>
            </a:xfrm>
            <a:prstGeom prst="rect">
              <a:avLst/>
            </a:prstGeom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/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3.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4" name="Description_3"/>
            <p:cNvSpPr txBox="1"/>
            <p:nvPr>
              <p:custDataLst>
                <p:tags r:id="rId15"/>
              </p:custDataLst>
            </p:nvPr>
          </p:nvSpPr>
          <p:spPr>
            <a:xfrm>
              <a:off x="2477134" y="2881822"/>
              <a:ext cx="9214123" cy="384721"/>
            </a:xfrm>
            <a:prstGeom prst="rect">
              <a:avLst/>
            </a:prstGeom>
          </p:spPr>
          <p:txBody>
            <a:bodyPr vert="horz" wrap="square" lIns="0" tIns="50800" rIns="0" bIns="25400" rtlCol="0" anchor="t">
              <a:spAutoFit/>
            </a:bodyPr>
            <a:lstStyle/>
            <a:p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Instant word clouds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5" name="Value_3"/>
            <p:cNvSpPr txBox="1"/>
            <p:nvPr>
              <p:custDataLst>
                <p:tags r:id="rId16"/>
              </p:custDataLst>
            </p:nvPr>
          </p:nvSpPr>
          <p:spPr>
            <a:xfrm>
              <a:off x="6003860" y="3294756"/>
              <a:ext cx="527388" cy="230832"/>
            </a:xfrm>
            <a:prstGeom prst="rect">
              <a:avLst/>
            </a:prstGeom>
          </p:spPr>
          <p:txBody>
            <a:bodyPr vert="horz" wrap="none" lIns="76200" tIns="0" rIns="0" bIns="0" rtlCol="0" anchor="t">
              <a:spAutoFit/>
            </a:bodyPr>
            <a:lstStyle/>
            <a:p>
              <a:r>
                <a:rPr lang="en-GB" sz="1500">
                  <a:solidFill>
                    <a:srgbClr val="3E4445"/>
                  </a:solidFill>
                  <a:latin typeface="Verdana" panose="020B0604030504040204" pitchFamily="34" charset="0"/>
                </a:rPr>
                <a:t>14%</a:t>
              </a:r>
              <a:endParaRPr lang="en-GB" sz="15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6" name="Bar_3"/>
            <p:cNvSpPr/>
            <p:nvPr>
              <p:custDataLst>
                <p:tags r:id="rId17"/>
              </p:custDataLst>
            </p:nvPr>
          </p:nvSpPr>
          <p:spPr>
            <a:xfrm>
              <a:off x="2477134" y="3279243"/>
              <a:ext cx="3526726" cy="26185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Key_4"/>
            <p:cNvSpPr txBox="1"/>
            <p:nvPr>
              <p:custDataLst>
                <p:tags r:id="rId18"/>
              </p:custDataLst>
            </p:nvPr>
          </p:nvSpPr>
          <p:spPr>
            <a:xfrm>
              <a:off x="1919289" y="3553801"/>
              <a:ext cx="557845" cy="359073"/>
            </a:xfrm>
            <a:prstGeom prst="rect">
              <a:avLst/>
            </a:prstGeom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/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4.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8" name="Description_4"/>
            <p:cNvSpPr txBox="1"/>
            <p:nvPr>
              <p:custDataLst>
                <p:tags r:id="rId19"/>
              </p:custDataLst>
            </p:nvPr>
          </p:nvSpPr>
          <p:spPr>
            <a:xfrm>
              <a:off x="2477134" y="3553801"/>
              <a:ext cx="9214123" cy="384721"/>
            </a:xfrm>
            <a:prstGeom prst="rect">
              <a:avLst/>
            </a:prstGeom>
          </p:spPr>
          <p:txBody>
            <a:bodyPr vert="horz" wrap="square" lIns="0" tIns="50800" rIns="0" bIns="25400" rtlCol="0" anchor="t">
              <a:spAutoFit/>
            </a:bodyPr>
            <a:lstStyle/>
            <a:p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Self paced/survey questions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9" name="Value_4"/>
            <p:cNvSpPr txBox="1"/>
            <p:nvPr>
              <p:custDataLst>
                <p:tags r:id="rId20"/>
              </p:custDataLst>
            </p:nvPr>
          </p:nvSpPr>
          <p:spPr>
            <a:xfrm>
              <a:off x="9530586" y="3966735"/>
              <a:ext cx="527388" cy="230832"/>
            </a:xfrm>
            <a:prstGeom prst="rect">
              <a:avLst/>
            </a:prstGeom>
          </p:spPr>
          <p:txBody>
            <a:bodyPr vert="horz" wrap="none" lIns="76200" tIns="0" rIns="0" bIns="0" rtlCol="0" anchor="t">
              <a:spAutoFit/>
            </a:bodyPr>
            <a:lstStyle/>
            <a:p>
              <a:r>
                <a:rPr lang="en-GB" sz="1500">
                  <a:solidFill>
                    <a:srgbClr val="3E4445"/>
                  </a:solidFill>
                  <a:latin typeface="Verdana" panose="020B0604030504040204" pitchFamily="34" charset="0"/>
                </a:rPr>
                <a:t>28%</a:t>
              </a:r>
              <a:endParaRPr lang="en-GB" sz="15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0" name="Bar_4"/>
            <p:cNvSpPr/>
            <p:nvPr>
              <p:custDataLst>
                <p:tags r:id="rId21"/>
              </p:custDataLst>
            </p:nvPr>
          </p:nvSpPr>
          <p:spPr>
            <a:xfrm>
              <a:off x="2477134" y="3951222"/>
              <a:ext cx="7053452" cy="26185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Key_5"/>
            <p:cNvSpPr txBox="1"/>
            <p:nvPr>
              <p:custDataLst>
                <p:tags r:id="rId22"/>
              </p:custDataLst>
            </p:nvPr>
          </p:nvSpPr>
          <p:spPr>
            <a:xfrm>
              <a:off x="1919289" y="4225781"/>
              <a:ext cx="557845" cy="359073"/>
            </a:xfrm>
            <a:prstGeom prst="rect">
              <a:avLst/>
            </a:prstGeom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/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5.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2" name="Description_5"/>
            <p:cNvSpPr txBox="1"/>
            <p:nvPr>
              <p:custDataLst>
                <p:tags r:id="rId23"/>
              </p:custDataLst>
            </p:nvPr>
          </p:nvSpPr>
          <p:spPr>
            <a:xfrm>
              <a:off x="2477134" y="4225781"/>
              <a:ext cx="9214123" cy="384721"/>
            </a:xfrm>
            <a:prstGeom prst="rect">
              <a:avLst/>
            </a:prstGeom>
          </p:spPr>
          <p:txBody>
            <a:bodyPr vert="horz" wrap="square" lIns="0" tIns="50800" rIns="0" bIns="25400" rtlCol="0" anchor="t">
              <a:spAutoFit/>
            </a:bodyPr>
            <a:lstStyle/>
            <a:p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Netflix integration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3" name="Value_5"/>
            <p:cNvSpPr txBox="1"/>
            <p:nvPr>
              <p:custDataLst>
                <p:tags r:id="rId24"/>
              </p:custDataLst>
            </p:nvPr>
          </p:nvSpPr>
          <p:spPr>
            <a:xfrm>
              <a:off x="7515314" y="4638715"/>
              <a:ext cx="527388" cy="230832"/>
            </a:xfrm>
            <a:prstGeom prst="rect">
              <a:avLst/>
            </a:prstGeom>
          </p:spPr>
          <p:txBody>
            <a:bodyPr vert="horz" wrap="none" lIns="76200" tIns="0" rIns="0" bIns="0" rtlCol="0" anchor="t">
              <a:spAutoFit/>
            </a:bodyPr>
            <a:lstStyle/>
            <a:p>
              <a:r>
                <a:rPr lang="en-GB" sz="1500">
                  <a:solidFill>
                    <a:srgbClr val="3E4445"/>
                  </a:solidFill>
                  <a:latin typeface="Verdana" panose="020B0604030504040204" pitchFamily="34" charset="0"/>
                </a:rPr>
                <a:t>20%</a:t>
              </a:r>
              <a:endParaRPr lang="en-GB" sz="15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4" name="Bar_5"/>
            <p:cNvSpPr/>
            <p:nvPr>
              <p:custDataLst>
                <p:tags r:id="rId25"/>
              </p:custDataLst>
            </p:nvPr>
          </p:nvSpPr>
          <p:spPr>
            <a:xfrm>
              <a:off x="2477134" y="4623202"/>
              <a:ext cx="5038180" cy="26185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Canvas" hidden="1"/>
            <p:cNvSpPr/>
            <p:nvPr/>
          </p:nvSpPr>
          <p:spPr>
            <a:xfrm>
              <a:off x="2477134" y="1537863"/>
              <a:ext cx="8564906" cy="1537863"/>
            </a:xfrm>
            <a:prstGeom prst="rect">
              <a:avLst/>
            </a:pr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2" name="PercentType"/>
          <p:cNvSpPr txBox="1"/>
          <p:nvPr>
            <p:custDataLst>
              <p:tags r:id="rId5"/>
            </p:custDataLst>
          </p:nvPr>
        </p:nvSpPr>
        <p:spPr>
          <a:xfrm>
            <a:off x="2477133" y="4885060"/>
            <a:ext cx="8564906" cy="707886"/>
          </a:xfrm>
          <a:prstGeom prst="rect">
            <a:avLst/>
          </a:prstGeom>
        </p:spPr>
        <p:txBody>
          <a:bodyPr vert="horz" wrap="square" rtlCol="0">
            <a:noAutofit/>
          </a:bodyPr>
          <a:lstStyle/>
          <a:p>
            <a:pPr algn="ctr"/>
            <a:r>
              <a:rPr lang="en-GB" sz="2000">
                <a:latin typeface="+mn-lt"/>
              </a:rPr>
              <a:t>(% = Percentage of Voters)</a:t>
            </a:r>
            <a:endParaRPr lang="en-GB" sz="20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702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Please vote</a:t>
            </a:r>
            <a:endParaRPr lang="en-GB" dirty="0"/>
          </a:p>
        </p:txBody>
      </p:sp>
      <p:sp>
        <p:nvSpPr>
          <p:cNvPr id="3" name="Content Placeholder 2" hidden="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OpenQuestion"/>
          <p:cNvSpPr/>
          <p:nvPr>
            <p:custDataLst>
              <p:tags r:id="rId2"/>
            </p:custDataLst>
          </p:nvPr>
        </p:nvSpPr>
        <p:spPr>
          <a:xfrm>
            <a:off x="10922000" y="7004278"/>
            <a:ext cx="1270000" cy="215444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800"/>
              <a:t>Vote Trigger</a:t>
            </a:r>
          </a:p>
        </p:txBody>
      </p:sp>
      <p:grpSp>
        <p:nvGrpSpPr>
          <p:cNvPr id="18" name="Chart"/>
          <p:cNvGrpSpPr/>
          <p:nvPr>
            <p:custDataLst>
              <p:tags r:id="rId3"/>
            </p:custDataLst>
          </p:nvPr>
        </p:nvGrpSpPr>
        <p:grpSpPr>
          <a:xfrm>
            <a:off x="1919289" y="1306284"/>
            <a:ext cx="9771968" cy="2003238"/>
            <a:chOff x="1919289" y="1306284"/>
            <a:chExt cx="9771968" cy="2003238"/>
          </a:xfrm>
        </p:grpSpPr>
        <p:sp>
          <p:nvSpPr>
            <p:cNvPr id="5" name="Key_1"/>
            <p:cNvSpPr txBox="1"/>
            <p:nvPr>
              <p:custDataLst>
                <p:tags r:id="rId4"/>
              </p:custDataLst>
            </p:nvPr>
          </p:nvSpPr>
          <p:spPr>
            <a:xfrm>
              <a:off x="1919289" y="1306284"/>
              <a:ext cx="557846" cy="359073"/>
            </a:xfrm>
            <a:prstGeom prst="rect">
              <a:avLst/>
            </a:prstGeom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/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1.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" name="Description_1"/>
            <p:cNvSpPr txBox="1"/>
            <p:nvPr>
              <p:custDataLst>
                <p:tags r:id="rId5"/>
              </p:custDataLst>
            </p:nvPr>
          </p:nvSpPr>
          <p:spPr>
            <a:xfrm>
              <a:off x="2477135" y="1306284"/>
              <a:ext cx="9214122" cy="384721"/>
            </a:xfrm>
            <a:prstGeom prst="rect">
              <a:avLst/>
            </a:prstGeom>
          </p:spPr>
          <p:txBody>
            <a:bodyPr vert="horz" wrap="square" lIns="0" tIns="50800" rIns="0" bIns="25400" rtlCol="0" anchor="t">
              <a:spAutoFit/>
            </a:bodyPr>
            <a:lstStyle/>
            <a:p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Yes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7" name="Value_1"/>
            <p:cNvSpPr txBox="1"/>
            <p:nvPr>
              <p:custDataLst>
                <p:tags r:id="rId6"/>
              </p:custDataLst>
            </p:nvPr>
          </p:nvSpPr>
          <p:spPr>
            <a:xfrm>
              <a:off x="11042040" y="1719218"/>
              <a:ext cx="649217" cy="230832"/>
            </a:xfrm>
            <a:prstGeom prst="rect">
              <a:avLst/>
            </a:prstGeom>
          </p:spPr>
          <p:txBody>
            <a:bodyPr vert="horz" wrap="none" lIns="76200" tIns="0" rIns="0" bIns="0" rtlCol="0" anchor="t">
              <a:spAutoFit/>
            </a:bodyPr>
            <a:lstStyle/>
            <a:p>
              <a:r>
                <a:rPr lang="en-GB" sz="1500">
                  <a:solidFill>
                    <a:srgbClr val="3E4445"/>
                  </a:solidFill>
                  <a:latin typeface="Verdana" panose="020B0604030504040204" pitchFamily="34" charset="0"/>
                </a:rPr>
                <a:t>0%</a:t>
              </a:r>
              <a:endParaRPr lang="en-GB" sz="15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8" name="Bar_1"/>
            <p:cNvSpPr/>
            <p:nvPr>
              <p:custDataLst>
                <p:tags r:id="rId7"/>
              </p:custDataLst>
            </p:nvPr>
          </p:nvSpPr>
          <p:spPr>
            <a:xfrm>
              <a:off x="2477135" y="1703705"/>
              <a:ext cx="8564905" cy="26185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Key_2"/>
            <p:cNvSpPr txBox="1"/>
            <p:nvPr>
              <p:custDataLst>
                <p:tags r:id="rId8"/>
              </p:custDataLst>
            </p:nvPr>
          </p:nvSpPr>
          <p:spPr>
            <a:xfrm>
              <a:off x="1919289" y="1978263"/>
              <a:ext cx="557846" cy="359073"/>
            </a:xfrm>
            <a:prstGeom prst="rect">
              <a:avLst/>
            </a:prstGeom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/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2.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0" name="Description_2"/>
            <p:cNvSpPr txBox="1"/>
            <p:nvPr>
              <p:custDataLst>
                <p:tags r:id="rId9"/>
              </p:custDataLst>
            </p:nvPr>
          </p:nvSpPr>
          <p:spPr>
            <a:xfrm>
              <a:off x="2477135" y="1978263"/>
              <a:ext cx="9214122" cy="384721"/>
            </a:xfrm>
            <a:prstGeom prst="rect">
              <a:avLst/>
            </a:prstGeom>
          </p:spPr>
          <p:txBody>
            <a:bodyPr vert="horz" wrap="square" lIns="0" tIns="50800" rIns="0" bIns="25400" rtlCol="0" anchor="t">
              <a:spAutoFit/>
            </a:bodyPr>
            <a:lstStyle/>
            <a:p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No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1" name="Value_2"/>
            <p:cNvSpPr txBox="1"/>
            <p:nvPr>
              <p:custDataLst>
                <p:tags r:id="rId10"/>
              </p:custDataLst>
            </p:nvPr>
          </p:nvSpPr>
          <p:spPr>
            <a:xfrm>
              <a:off x="11042040" y="2391198"/>
              <a:ext cx="649217" cy="230832"/>
            </a:xfrm>
            <a:prstGeom prst="rect">
              <a:avLst/>
            </a:prstGeom>
          </p:spPr>
          <p:txBody>
            <a:bodyPr vert="horz" wrap="none" lIns="76200" tIns="0" rIns="0" bIns="0" rtlCol="0" anchor="t">
              <a:spAutoFit/>
            </a:bodyPr>
            <a:lstStyle/>
            <a:p>
              <a:r>
                <a:rPr lang="en-GB" sz="1500">
                  <a:solidFill>
                    <a:srgbClr val="3E4445"/>
                  </a:solidFill>
                  <a:latin typeface="Verdana" panose="020B0604030504040204" pitchFamily="34" charset="0"/>
                </a:rPr>
                <a:t>0%</a:t>
              </a:r>
              <a:endParaRPr lang="en-GB" sz="15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2" name="Bar_2"/>
            <p:cNvSpPr/>
            <p:nvPr>
              <p:custDataLst>
                <p:tags r:id="rId11"/>
              </p:custDataLst>
            </p:nvPr>
          </p:nvSpPr>
          <p:spPr>
            <a:xfrm>
              <a:off x="2477135" y="2375684"/>
              <a:ext cx="8564905" cy="26185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Key_3"/>
            <p:cNvSpPr txBox="1"/>
            <p:nvPr>
              <p:custDataLst>
                <p:tags r:id="rId12"/>
              </p:custDataLst>
            </p:nvPr>
          </p:nvSpPr>
          <p:spPr>
            <a:xfrm>
              <a:off x="1919289" y="2650243"/>
              <a:ext cx="557846" cy="359073"/>
            </a:xfrm>
            <a:prstGeom prst="rect">
              <a:avLst/>
            </a:prstGeom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/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3.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4" name="Description_3"/>
            <p:cNvSpPr txBox="1"/>
            <p:nvPr>
              <p:custDataLst>
                <p:tags r:id="rId13"/>
              </p:custDataLst>
            </p:nvPr>
          </p:nvSpPr>
          <p:spPr>
            <a:xfrm>
              <a:off x="2477135" y="2650243"/>
              <a:ext cx="9214122" cy="384721"/>
            </a:xfrm>
            <a:prstGeom prst="rect">
              <a:avLst/>
            </a:prstGeom>
          </p:spPr>
          <p:txBody>
            <a:bodyPr vert="horz" wrap="square" lIns="0" tIns="50800" rIns="0" bIns="25400" rtlCol="0" anchor="t">
              <a:spAutoFit/>
            </a:bodyPr>
            <a:lstStyle/>
            <a:p>
              <a:r>
                <a:rPr lang="en-GB" sz="2000">
                  <a:solidFill>
                    <a:srgbClr val="3E4445"/>
                  </a:solidFill>
                  <a:latin typeface="Verdana" panose="020B0604030504040204" pitchFamily="34" charset="0"/>
                </a:rPr>
                <a:t>Don’t know</a:t>
              </a:r>
              <a:endParaRPr lang="en-GB" sz="20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5" name="Value_3"/>
            <p:cNvSpPr txBox="1"/>
            <p:nvPr>
              <p:custDataLst>
                <p:tags r:id="rId14"/>
              </p:custDataLst>
            </p:nvPr>
          </p:nvSpPr>
          <p:spPr>
            <a:xfrm>
              <a:off x="11042040" y="3063177"/>
              <a:ext cx="649217" cy="230832"/>
            </a:xfrm>
            <a:prstGeom prst="rect">
              <a:avLst/>
            </a:prstGeom>
          </p:spPr>
          <p:txBody>
            <a:bodyPr vert="horz" wrap="none" lIns="76200" tIns="0" rIns="0" bIns="0" rtlCol="0" anchor="t">
              <a:spAutoFit/>
            </a:bodyPr>
            <a:lstStyle/>
            <a:p>
              <a:r>
                <a:rPr lang="en-GB" sz="1500">
                  <a:solidFill>
                    <a:srgbClr val="3E4445"/>
                  </a:solidFill>
                  <a:latin typeface="Verdana" panose="020B0604030504040204" pitchFamily="34" charset="0"/>
                </a:rPr>
                <a:t>0%</a:t>
              </a:r>
              <a:endParaRPr lang="en-GB" sz="1500" dirty="0">
                <a:solidFill>
                  <a:srgbClr val="3E4445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6" name="Bar_3"/>
            <p:cNvSpPr/>
            <p:nvPr>
              <p:custDataLst>
                <p:tags r:id="rId15"/>
              </p:custDataLst>
            </p:nvPr>
          </p:nvSpPr>
          <p:spPr>
            <a:xfrm>
              <a:off x="2477135" y="3047664"/>
              <a:ext cx="8564905" cy="26185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Canvas" hidden="1"/>
            <p:cNvSpPr/>
            <p:nvPr/>
          </p:nvSpPr>
          <p:spPr>
            <a:xfrm>
              <a:off x="2477135" y="1306284"/>
              <a:ext cx="8564905" cy="2003238"/>
            </a:xfrm>
            <a:prstGeom prst="rect">
              <a:avLst/>
            </a:pr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VoteNow"/>
          <p:cNvSpPr/>
          <p:nvPr/>
        </p:nvSpPr>
        <p:spPr>
          <a:xfrm>
            <a:off x="10795000" y="127000"/>
            <a:ext cx="1270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algn="ctr"/>
            <a:r>
              <a:rPr lang="en-GB"/>
              <a:t>POLL OPEN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516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957" y="-17362"/>
            <a:ext cx="10313043" cy="6875362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53"/>
          <a:stretch/>
        </p:blipFill>
        <p:spPr>
          <a:xfrm>
            <a:off x="0" y="-17362"/>
            <a:ext cx="7442523" cy="68753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84733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02881" y="1669924"/>
            <a:ext cx="76931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34414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3. 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34414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‘On the Bus’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34414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6316126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5.0"/>
  <p:tag name="PERSONS" val="&lt;?xml version=&quot;1.0&quot; encoding=&quot;utf-8&quot;?&gt;&lt;ArrayOfPerson xmlns:xsi=&quot;http://www.w3.org/2001/XMLSchema-instance&quot; xmlns:xsd=&quot;http://www.w3.org/2001/XMLSchema&quot; /&gt;"/>
  <p:tag name="PRESGUID" val="d2e10192-d568-48e3-a6bc-67607e5ba580"/>
  <p:tag name="EDITION" val="Meetoo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81ee31ad-bfae-4e8a-8891-1b9a346a012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81ee31ad-bfae-4e8a-8891-1b9a346a012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ataLabel"/>
  <p:tag name="QUESTIONGUID" val="81ee31ad-bfae-4e8a-8891-1b9a346a0128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81ee31ad-bfae-4e8a-8891-1b9a346a0128"/>
  <p:tag name="SHAPEDETAILS" val="&lt;?xml version=&quot;1.0&quot; encoding=&quot;utf-8&quot;?&gt;&lt;ShapeDetails xmlns:xsi=&quot;http://www.w3.org/2001/XMLSchema-instance&quot; xmlns:xsd=&quot;http://www.w3.org/2001/XMLSchema&quot;&gt;&lt;GUID&gt;e1840c11-82cb-419b-ae11-8b5b3fc65ba3&lt;/GUID&gt;&lt;Name /&gt;&lt;ScreenPosition&gt;BottomRight&lt;/ScreenPosition&gt;&lt;BorderThickness&gt;10&lt;/BorderThickness&gt;&lt;Top&gt;292.885284&lt;/Top&gt;&lt;Left&gt;195.05&lt;/Left&gt;&lt;Height&gt;20.61874&lt;/Height&gt;&lt;Width&gt;674.402039&lt;/Width&gt;&lt;/ShapeDetails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391deff9-7e3e-44fd-aeac-06188971472d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391deff9-7e3e-44fd-aeac-06188971472d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ataLabel"/>
  <p:tag name="QUESTIONGUID" val="391deff9-7e3e-44fd-aeac-06188971472d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391deff9-7e3e-44fd-aeac-06188971472d"/>
  <p:tag name="SHAPEDETAILS" val="&lt;?xml version=&quot;1.0&quot; encoding=&quot;utf-8&quot;?&gt;&lt;ShapeDetails xmlns:xsi=&quot;http://www.w3.org/2001/XMLSchema-instance&quot; xmlns:xsd=&quot;http://www.w3.org/2001/XMLSchema&quot;&gt;&lt;GUID&gt;56af5667-65bf-4ba8-aaa0-ac06025ce814&lt;/GUID&gt;&lt;Name /&gt;&lt;ScreenPosition&gt;BottomRight&lt;/ScreenPosition&gt;&lt;BorderThickness&gt;10&lt;/BorderThickness&gt;&lt;Top&gt;345.796936&lt;/Top&gt;&lt;Left&gt;195.049927&lt;/Left&gt;&lt;Height&gt;20.61874&lt;/Height&gt;&lt;Width&gt;674.402039&lt;/Width&gt;&lt;/ShapeDetails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CKWIDTH" val="&lt;?xml version=&quot;1.0&quot; encoding=&quot;utf-8&quot;?&gt;&lt;float&gt;0&lt;/float&gt;"/>
  <p:tag name="SLIDETYPE" val="&lt;?xml version=&quot;1.0&quot; encoding=&quot;utf-8&quot;?&gt;&lt;SlideType&gt;Question&lt;/SlideType&gt;"/>
  <p:tag name="RESULTRENDERING" val="&lt;?xml version=&quot;1.0&quot; encoding=&quot;utf-8&quot;?&gt;&lt;DataRendering xmlns:xsi=&quot;http://www.w3.org/2001/XMLSchema-instance&quot; xmlns:xsd=&quot;http://www.w3.org/2001/XMLSchema&quot;&gt;&lt;GUID&gt;efbc1df9-b7bb-4bc6-8f16-911e7e8d77e7&lt;/GUID&gt;&lt;Name /&gt;&lt;ShowAverage&gt;false&lt;/ShowAverage&gt;&lt;DisplayType&gt;Bars&lt;/DisplayType&gt;&lt;DisplayNumbersAs&gt;Percentages&lt;/DisplayNumbersAs&gt;&lt;DecimalPlaces&gt;0&lt;/DecimalPlaces&gt;&lt;ShowResultsAxis&gt;false&lt;/ShowResultsAxis&gt;&lt;ShowRangeAxis&gt;true&lt;/ShowRangeAxis&gt;&lt;ShowTotal&gt;true&lt;/ShowTotal&gt;&lt;ShowResults&gt;true&lt;/ShowResults&gt;&lt;CalculatePercentageAs&gt;PercentagesOfVoters&lt;/CalculatePercentageAs&gt;&lt;IsBreakdown&gt;false&lt;/IsBreakdown&gt;&lt;ShowOverall&gt;true&lt;/ShowOverall&gt;&lt;AdjustDecimalPlacesIfNecessary&gt;true&lt;/AdjustDecimalPlacesIfNecessary&gt;&lt;AddDecimalPlaceIfRequired&gt;true&lt;/AddDecimalPlaceIfRequired&gt;&lt;NumberOfChoicesToDisplay&gt;10&lt;/NumberOfChoicesToDisplay&gt;&lt;/DataRendering&gt;"/>
  <p:tag name="SOUNDOPTIONS" val="&lt;?xml version=&quot;1.0&quot; encoding=&quot;utf-8&quot;?&gt;&lt;SoundOptions xmlns:xsi=&quot;http://www.w3.org/2001/XMLSchema-instance&quot; xmlns:xsd=&quot;http://www.w3.org/2001/XMLSchema&quot;&gt;&lt;GUID&gt;9741c139-5d2b-4399-84d0-de43c4c6ed90&lt;/GUID&gt;&lt;Name /&gt;&lt;PlaySound&gt;false&lt;/PlaySound&gt;&lt;CountdownSoundTag&gt;SOUND516812080875483109497887998077119494887718969816161&lt;/CountdownSoundTag&gt;&lt;PlayTimesUpSound&gt;false&lt;/PlayTimesUpSound&gt;&lt;TimesUpSoundTag&gt;SOUND111526798997249761108910980117717199831168311485816161&lt;/TimesUpSoundTag&gt;&lt;Loop&gt;true&lt;/Loop&gt;&lt;/SoundOptions&gt;"/>
  <p:tag name="COUNTDOWNOPTIONS" val="&lt;?xml version=&quot;1.0&quot; encoding=&quot;utf-8&quot;?&gt;&lt;CountdownOptions xmlns:xsi=&quot;http://www.w3.org/2001/XMLSchema-instance&quot; xmlns:xsd=&quot;http://www.w3.org/2001/XMLSchema&quot;&gt;&lt;GUID&gt;ff98a5ed-832e-4b0d-964a-c75d0329a95f&lt;/GUID&gt;&lt;Name /&gt;&lt;HasCountdown&gt;false&lt;/HasCountdown&gt;&lt;DoesCountdownClosePoll&gt;false&lt;/DoesCountdownClosePoll&gt;&lt;Length&gt;10&lt;/Length&gt;&lt;Value&gt;10&lt;/Value&gt;&lt;CountdownType&gt;Analogue&lt;/CountdownType&gt;&lt;Location&gt;&lt;GUID&gt;00000000-0000-0000-0000-000000000000&lt;/GUID&gt;&lt;Name /&gt;&lt;ScreenPosition&gt;BottomRight&lt;/ScreenPosition&gt;&lt;BorderThickness&gt;10&lt;/BorderThickness&gt;&lt;Top&gt;0&lt;/Top&gt;&lt;Left&gt;0&lt;/Left&gt;&lt;Height&gt;35&lt;/Height&gt;&lt;Width&gt;50&lt;/Width&gt;&lt;/Location&gt;&lt;/CountdownOptions&gt;"/>
  <p:tag name="SCORINGOPTIONS" val="&lt;?xml version=&quot;1.0&quot; encoding=&quot;utf-8&quot;?&gt;&lt;ScoringOptions xmlns:xsi=&quot;http://www.w3.org/2001/XMLSchema-instance&quot; xmlns:xsd=&quot;http://www.w3.org/2001/XMLSchema&quot;&gt;&lt;GUID&gt;cc3d9bd4-625d-45ff-803c-7256824c61ad&lt;/GUID&gt;&lt;Name /&gt;&lt;EnableScoring&gt;false&lt;/EnableScoring&gt;&lt;RevealAnswer&gt;true&lt;/RevealAnswer&gt;&lt;PointsForCorrectAnswer&gt;10&lt;/PointsForCorrectAnswer&gt;&lt;SpeedScoring&gt;false&lt;/SpeedScoring&gt;&lt;IsNumberOfCorrectAnswersShown&gt;false&lt;/IsNumberOfCorrectAnswersShown&gt;&lt;/ScoringOptions&gt;"/>
  <p:tag name="VOTENOWOPTIONS" val="&lt;?xml version=&quot;1.0&quot; encoding=&quot;utf-8&quot;?&gt;&lt;VoteNowOptions xmlns:xsi=&quot;http://www.w3.org/2001/XMLSchema-instance&quot; xmlns:xsd=&quot;http://www.w3.org/2001/XMLSchema&quot;&gt;&lt;GUID&gt;acc46682-ee26-42bc-b062-c2e16b8eb533&lt;/GUID&gt;&lt;Name /&gt;&lt;HasVoteNow&gt;true&lt;/HasVoteNow&gt;&lt;TextSingleDigit&gt;POLL OPEN&lt;/TextSingleDigit&gt;&lt;TextMultiDigit&gt;Enter Number(s) and Press Send&lt;/TextMultiDigit&gt;&lt;TextTextVote&gt;Enter Text and Press Send&lt;/TextTextVote&gt;&lt;LocationSingleDigit&gt;&lt;GUID&gt;00000000-0000-0000-0000-000000000000&lt;/GUID&gt;&lt;Name /&gt;&lt;ScreenPosition&gt;TopRight&lt;/ScreenPosition&gt;&lt;BorderThickness&gt;10&lt;/BorderThickness&gt;&lt;Top&gt;0&lt;/Top&gt;&lt;Left&gt;0&lt;/Left&gt;&lt;Height&gt;35&lt;/Height&gt;&lt;Width&gt;100&lt;/Width&gt;&lt;/LocationSingleDigit&gt;&lt;LocationMultiDigit&gt;&lt;GUID&gt;00000000-0000-0000-0000-000000000000&lt;/GUID&gt;&lt;Name /&gt;&lt;ScreenPosition&gt;TopRight&lt;/ScreenPosition&gt;&lt;BorderThickness&gt;10&lt;/BorderThickness&gt;&lt;Top&gt;0&lt;/Top&gt;&lt;Left&gt;0&lt;/Left&gt;&lt;Height&gt;35&lt;/Height&gt;&lt;Width&gt;100&lt;/Width&gt;&lt;/LocationMultiDigit&gt;&lt;LocationTextVote&gt;&lt;GUID&gt;00000000-0000-0000-0000-000000000000&lt;/GUID&gt;&lt;Name /&gt;&lt;ScreenPosition&gt;TopRight&lt;/ScreenPosition&gt;&lt;BorderThickness&gt;10&lt;/BorderThickness&gt;&lt;Top&gt;0&lt;/Top&gt;&lt;Left&gt;0&lt;/Left&gt;&lt;Height&gt;35&lt;/Height&gt;&lt;Width&gt;100&lt;/Width&gt;&lt;/LocationTextVote&gt;&lt;Shape&gt;msoShapeRectangle&lt;/Shape&gt;&lt;/VoteNowOptions&gt;"/>
  <p:tag name="QUESTIONDEFINITION" val="&lt;?xml version=&quot;1.0&quot; encoding=&quot;utf-8&quot;?&gt;&lt;MultipleChoiceQuestion xmlns:xsi=&quot;http://www.w3.org/2001/XMLSchema-instance&quot; xmlns:xsd=&quot;http://www.w3.org/2001/XMLSchema&quot;&gt;&lt;GUID&gt;39761c72-cd9f-452d-9769-d30e6439dc7c&lt;/GUID&gt;&lt;Name /&gt;&lt;Text&gt;How excited and motivated do you feel about the new strategy? &lt;/Text&gt;&lt;SubChoiceDefinitions&gt;&lt;SubChoiceDefinition&gt;&lt;Name&gt;_default&lt;/Name&gt;&lt;SubChoiceSourceReferences /&gt;&lt;/SubChoiceDefinition&gt;&lt;/SubChoiceDefinitions&gt;&lt;SubText /&gt;&lt;IndividualWeightingText /&gt;&lt;QuestionType&gt;MultipleChoice&lt;/QuestionType&gt;&lt;Source&gt;Simulated&lt;/Source&gt;&lt;Choices&gt;&lt;Choice xsi:type=&quot;DiscreteChoice&quot;&gt;&lt;GUID&gt;a53d50a4-8863-4bfb-b202-0f3af3a33893&lt;/GUID&gt;&lt;Name /&gt;&lt;IsSelected&gt;true&lt;/IsSelected&gt;&lt;Description&gt;I don't&lt;/Description&gt;&lt;Key&gt;1&lt;/Key&gt;&lt;IsAnswer&gt;false&lt;/IsAnswer&gt;&lt;SubChoiceData&gt;&lt;SubChoices&gt;&lt;SubChoice&gt;&lt;NumVotes&gt;9&lt;/NumVotes&gt;&lt;PercentageOfVotesCast&gt;9&lt;/PercentageOfVotesCast&gt;&lt;PercentageOfVotesCastAsString&gt;9%&lt;/PercentageOfVotesCastAsString&gt;&lt;PercentageOfVoters&gt;9&lt;/PercentageOfVoters&gt;&lt;PercentageOfVotersAsString&gt;9%&lt;/PercentageOfVotersAsString&gt;&lt;/SubChoice&gt;&lt;/SubChoices&gt;&lt;/SubChoiceData&gt;&lt;Score&gt;0&lt;/Score&gt;&lt;ChoiceRankings /&gt;&lt;AnswerSequenceNo&gt;0&lt;/AnswerSequenceNo&gt;&lt;/Choice&gt;&lt;Choice xsi:type=&quot;DiscreteChoice&quot;&gt;&lt;GUID&gt;08073505-1e15-4e3b-a236-7095817a60cf&lt;/GUID&gt;&lt;Name /&gt;&lt;IsSelected&gt;true&lt;/IsSelected&gt;&lt;Description&gt;A little&lt;/Description&gt;&lt;Key&gt;2&lt;/Key&gt;&lt;IsAnswer&gt;false&lt;/IsAnswer&gt;&lt;SubChoiceData&gt;&lt;SubChoices&gt;&lt;SubChoice&gt;&lt;NumVotes&gt;39&lt;/NumVotes&gt;&lt;PercentageOfVotesCast&gt;39&lt;/PercentageOfVotesCast&gt;&lt;PercentageOfVotesCastAsString&gt;39%&lt;/PercentageOfVotesCastAsString&gt;&lt;PercentageOfVoters&gt;39&lt;/PercentageOfVoters&gt;&lt;PercentageOfVotersAsString&gt;39%&lt;/PercentageOfVotersAsString&gt;&lt;/SubChoice&gt;&lt;/SubChoices&gt;&lt;/SubChoiceData&gt;&lt;Score&gt;0&lt;/Score&gt;&lt;ChoiceRankings /&gt;&lt;AnswerSequenceNo&gt;0&lt;/AnswerSequenceNo&gt;&lt;/Choice&gt;&lt;Choice xsi:type=&quot;DiscreteChoice&quot;&gt;&lt;GUID&gt;cdda150c-b981-43e4-9072-0e9d62d7dcb5&lt;/GUID&gt;&lt;Name /&gt;&lt;IsSelected&gt;true&lt;/IsSelected&gt;&lt;Description&gt;Reasonably&lt;/Description&gt;&lt;Key&gt;3&lt;/Key&gt;&lt;IsAnswer&gt;false&lt;/IsAnswer&gt;&lt;SubChoiceData&gt;&lt;SubChoices&gt;&lt;SubChoice&gt;&lt;NumVotes&gt;6&lt;/NumVotes&gt;&lt;PercentageOfVotesCast&gt;6&lt;/PercentageOfVotesCast&gt;&lt;PercentageOfVotesCastAsString&gt;6%&lt;/PercentageOfVotesCastAsString&gt;&lt;PercentageOfVoters&gt;6&lt;/PercentageOfVoters&gt;&lt;PercentageOfVotersAsString&gt;6%&lt;/PercentageOfVotersAsString&gt;&lt;/SubChoice&gt;&lt;/SubChoices&gt;&lt;/SubChoiceData&gt;&lt;Score&gt;0&lt;/Score&gt;&lt;ChoiceRankings /&gt;&lt;AnswerSequenceNo&gt;0&lt;/AnswerSequenceNo&gt;&lt;/Choice&gt;&lt;Choice xsi:type=&quot;DiscreteChoice&quot;&gt;&lt;GUID&gt;fc10ddba-f71f-425e-ba49-aec15c338c56&lt;/GUID&gt;&lt;Name /&gt;&lt;IsSelected&gt;true&lt;/IsSelected&gt;&lt;Description&gt;Very&lt;/Description&gt;&lt;Key&gt;4&lt;/Key&gt;&lt;IsAnswer&gt;false&lt;/IsAnswer&gt;&lt;SubChoiceData&gt;&lt;SubChoices&gt;&lt;SubChoice&gt;&lt;NumVotes&gt;46&lt;/NumVotes&gt;&lt;PercentageOfVotesCast&gt;46&lt;/PercentageOfVotesCast&gt;&lt;PercentageOfVotesCastAsString&gt;46%&lt;/PercentageOfVotesCastAsString&gt;&lt;PercentageOfVoters&gt;46&lt;/PercentageOfVoters&gt;&lt;PercentageOfVotersAsString&gt;46%&lt;/PercentageOfVotersAsString&gt;&lt;/SubChoice&gt;&lt;/SubChoices&gt;&lt;/SubChoiceData&gt;&lt;Score&gt;0&lt;/Score&gt;&lt;ChoiceRankings /&gt;&lt;AnswerSequenceNo&gt;0&lt;/AnswerSequenceNo&gt;&lt;/Choice&gt;&lt;/Choices&gt;&lt;HasData&gt;true&lt;/HasData&gt;&lt;MasterQuestionNumSubChoices&gt;0&lt;/MasterQuestionNumSubChoices&gt;&lt;TimeOpenMS&gt;0&lt;/TimeOpenMS&gt;&lt;IsQuestionWeighted&gt;false&lt;/IsQuestionWeighted&gt;&lt;CorrectAnswerVotesNumber&gt;0&lt;/CorrectAnswerVotesNumber&gt;&lt;CorrectAnswerVotesPercent&gt;0&lt;/CorrectAnswerVotesPercent&gt;&lt;ReactorPollDetails&gt;&lt;MeetingId&gt;0&lt;/MeetingId&gt;&lt;SessionId&gt;0&lt;/SessionId&gt;&lt;TenancyId&gt;0&lt;/TenancyId&gt;&lt;LatestPollId&gt;0&lt;/LatestPollId&gt;&lt;/ReactorPollDetails&gt;&lt;Ranking&gt;false&lt;/Ranking&gt;&lt;MaxNumResponses&gt;1&lt;/MaxNumResponses&gt;&lt;MultipleChoiceSubTypeValue&gt;AnyOrder&lt;/MultipleChoiceSubTypeValue&gt;&lt;/MultipleChoiceQuestion&gt;"/>
  <p:tag name="LASTMODE" val="&lt;?xml version=&quot;1.0&quot; encoding=&quot;utf-8&quot;?&gt;&lt;int&gt;0&lt;/int&gt;"/>
  <p:tag name="SEQUENCECOUNT" val="&lt;?xml version=&quot;1.0&quot; encoding=&quot;utf-8&quot;?&gt;&lt;int&gt;89&lt;/int&gt;"/>
  <p:tag name="MEETOO" val="d2e10192-d568-48e3-a6bc-67607e5ba58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ARTANIMATION" val="OpenQuestion"/>
  <p:tag name="QUESTIONGUID" val="81ee31ad-bfae-4e8a-8891-1b9a346a0128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GUID" val="39761c72-cd9f-452d-9769-d30e6439dc7c"/>
  <p:tag name="DESELECT" val="&lt;?xml version=&quot;1.0&quot; encoding=&quot;utf-8&quot;?&gt;&lt;ShapeEvent xmlns:xsi=&quot;http://www.w3.org/2001/XMLSchema-instance&quot; xmlns:xsd=&quot;http://www.w3.org/2001/XMLSchema&quot;&gt;&lt;Event&gt;SizePlaceholder&lt;/Event&gt;&lt;Arguments /&gt;&lt;/ShapeEvent&gt;"/>
  <p:tag name="SHAPEDETAILS" val="&lt;?xml version=&quot;1.0&quot; encoding=&quot;utf-8&quot;?&gt;&lt;ShapeDetails xmlns:xsi=&quot;http://www.w3.org/2001/XMLSchema-instance&quot; xmlns:xsd=&quot;http://www.w3.org/2001/XMLSchema&quot;&gt;&lt;GUID&gt;398b4640-2dad-47bc-a88d-83bd494717ce&lt;/GUID&gt;&lt;Name /&gt;&lt;ScreenPosition&gt;BottomRight&lt;/ScreenPosition&gt;&lt;BorderThickness&gt;10&lt;/BorderThickness&gt;&lt;Top&gt;102.85701&lt;/Top&gt;&lt;Left&gt;151.125122&lt;/Left&gt;&lt;Height&gt;210.647&lt;/Height&gt;&lt;Width&gt;769.4463&lt;/Width&gt;&lt;/ShapeDetails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ataLabel"/>
  <p:tag name="QUESTIONGUID" val="81ee31ad-bfae-4e8a-8891-1b9a346a0128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81ee31ad-bfae-4e8a-8891-1b9a346a012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81ee31ad-bfae-4e8a-8891-1b9a346a0128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ataLabel"/>
  <p:tag name="QUESTIONGUID" val="81ee31ad-bfae-4e8a-8891-1b9a346a012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81ee31ad-bfae-4e8a-8891-1b9a346a0128"/>
  <p:tag name="SHAPEDETAILS" val="&lt;?xml version=&quot;1.0&quot; encoding=&quot;utf-8&quot;?&gt;&lt;ShapeDetails xmlns:xsi=&quot;http://www.w3.org/2001/XMLSchema-instance&quot; xmlns:xsd=&quot;http://www.w3.org/2001/XMLSchema&quot;&gt;&lt;GUID&gt;b531c78b-b1fb-461a-a7e5-ae04711c47cc&lt;/GUID&gt;&lt;Name /&gt;&lt;ScreenPosition&gt;BottomRight&lt;/ScreenPosition&gt;&lt;BorderThickness&gt;10&lt;/BorderThickness&gt;&lt;Top&gt;134.15&lt;/Top&gt;&lt;Left&gt;195.05&lt;/Left&gt;&lt;Height&gt;20.61874&lt;/Height&gt;&lt;Width&gt;674.402039&lt;/Width&gt;&lt;/ShapeDetails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81ee31ad-bfae-4e8a-8891-1b9a346a012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81ee31ad-bfae-4e8a-8891-1b9a346a012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ataLabel"/>
  <p:tag name="QUESTIONGUID" val="81ee31ad-bfae-4e8a-8891-1b9a346a0128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81ee31ad-bfae-4e8a-8891-1b9a346a0128"/>
  <p:tag name="SHAPEDETAILS" val="&lt;?xml version=&quot;1.0&quot; encoding=&quot;utf-8&quot;?&gt;&lt;ShapeDetails xmlns:xsi=&quot;http://www.w3.org/2001/XMLSchema-instance&quot; xmlns:xsd=&quot;http://www.w3.org/2001/XMLSchema&quot;&gt;&lt;GUID&gt;97d35fb7-c26e-4de5-9b23-0ab1ccfc3d86&lt;/GUID&gt;&lt;Name /&gt;&lt;ScreenPosition&gt;BottomRight&lt;/ScreenPosition&gt;&lt;BorderThickness&gt;10&lt;/BorderThickness&gt;&lt;Top&gt;187.061737&lt;/Top&gt;&lt;Left&gt;195.05&lt;/Left&gt;&lt;Height&gt;20.61874&lt;/Height&gt;&lt;Width&gt;674.402039&lt;/Width&gt;&lt;/ShapeDetails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81ee31ad-bfae-4e8a-8891-1b9a346a012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81ee31ad-bfae-4e8a-8891-1b9a346a012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81ee31ad-bfae-4e8a-8891-1b9a346a0128"/>
  <p:tag name="SHAPEDETAILS" val="&lt;?xml version=&quot;1.0&quot; encoding=&quot;utf-8&quot;?&gt;&lt;ShapeDetails xmlns:xsi=&quot;http://www.w3.org/2001/XMLSchema-instance&quot; xmlns:xsd=&quot;http://www.w3.org/2001/XMLSchema&quot;&gt;&lt;GUID&gt;97d35fb7-c26e-4de5-9b23-0ab1ccfc3d86&lt;/GUID&gt;&lt;Name /&gt;&lt;ScreenPosition&gt;BottomRight&lt;/ScreenPosition&gt;&lt;BorderThickness&gt;10&lt;/BorderThickness&gt;&lt;Top&gt;187.061737&lt;/Top&gt;&lt;Left&gt;195.05&lt;/Left&gt;&lt;Height&gt;20.61874&lt;/Height&gt;&lt;Width&gt;674.402039&lt;/Width&gt;&lt;/ShapeDetails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ataLabel"/>
  <p:tag name="QUESTIONGUID" val="81ee31ad-bfae-4e8a-8891-1b9a346a0128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81ee31ad-bfae-4e8a-8891-1b9a346a0128"/>
  <p:tag name="SHAPEDETAILS" val="&lt;?xml version=&quot;1.0&quot; encoding=&quot;utf-8&quot;?&gt;&lt;ShapeDetails xmlns:xsi=&quot;http://www.w3.org/2001/XMLSchema-instance&quot; xmlns:xsd=&quot;http://www.w3.org/2001/XMLSchema&quot;&gt;&lt;GUID&gt;df2f3198-17e3-4aa8-ae90-e7e60562fbbb&lt;/GUID&gt;&lt;Name /&gt;&lt;ScreenPosition&gt;BottomRight&lt;/ScreenPosition&gt;&lt;BorderThickness&gt;10&lt;/BorderThickness&gt;&lt;Top&gt;239.973541&lt;/Top&gt;&lt;Left&gt;195.05&lt;/Left&gt;&lt;Height&gt;20.61874&lt;/Height&gt;&lt;Width&gt;674.402039&lt;/Width&gt;&lt;/ShapeDetails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81ee31ad-bfae-4e8a-8891-1b9a346a012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81ee31ad-bfae-4e8a-8891-1b9a346a0128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ataLabel"/>
  <p:tag name="QUESTIONGUID" val="81ee31ad-bfae-4e8a-8891-1b9a346a012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81ee31ad-bfae-4e8a-8891-1b9a346a0128"/>
  <p:tag name="SHAPEDETAILS" val="&lt;?xml version=&quot;1.0&quot; encoding=&quot;utf-8&quot;?&gt;&lt;ShapeDetails xmlns:xsi=&quot;http://www.w3.org/2001/XMLSchema-instance&quot; xmlns:xsd=&quot;http://www.w3.org/2001/XMLSchema&quot;&gt;&lt;GUID&gt;e1840c11-82cb-419b-ae11-8b5b3fc65ba3&lt;/GUID&gt;&lt;Name /&gt;&lt;ScreenPosition&gt;BottomRight&lt;/ScreenPosition&gt;&lt;BorderThickness&gt;10&lt;/BorderThickness&gt;&lt;Top&gt;292.885284&lt;/Top&gt;&lt;Left&gt;195.05&lt;/Left&gt;&lt;Height&gt;20.61874&lt;/Height&gt;&lt;Width&gt;674.402039&lt;/Width&gt;&lt;/ShapeDetails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CKWIDTH" val="&lt;?xml version=&quot;1.0&quot; encoding=&quot;utf-8&quot;?&gt;&lt;float&gt;0&lt;/float&gt;"/>
  <p:tag name="SLIDETYPE" val="&lt;?xml version=&quot;1.0&quot; encoding=&quot;utf-8&quot;?&gt;&lt;SlideType&gt;Question&lt;/SlideType&gt;"/>
  <p:tag name="RESULTRENDERING" val="&lt;?xml version=&quot;1.0&quot; encoding=&quot;utf-8&quot;?&gt;&lt;DataRendering xmlns:xsi=&quot;http://www.w3.org/2001/XMLSchema-instance&quot; xmlns:xsd=&quot;http://www.w3.org/2001/XMLSchema&quot;&gt;&lt;GUID&gt;af345e98-3264-4228-a585-045eaa54b218&lt;/GUID&gt;&lt;Name /&gt;&lt;ShowAverage&gt;false&lt;/ShowAverage&gt;&lt;DisplayType&gt;Bars&lt;/DisplayType&gt;&lt;DisplayNumbersAs&gt;Percentages&lt;/DisplayNumbersAs&gt;&lt;DecimalPlaces&gt;0&lt;/DecimalPlaces&gt;&lt;ShowResultsAxis&gt;false&lt;/ShowResultsAxis&gt;&lt;ShowRangeAxis&gt;true&lt;/ShowRangeAxis&gt;&lt;ShowTotal&gt;true&lt;/ShowTotal&gt;&lt;ShowResults&gt;true&lt;/ShowResults&gt;&lt;CalculatePercentageAs&gt;PercentagesOfVoters&lt;/CalculatePercentageAs&gt;&lt;IsBreakdown&gt;false&lt;/IsBreakdown&gt;&lt;ShowOverall&gt;true&lt;/ShowOverall&gt;&lt;AdjustDecimalPlacesIfNecessary&gt;true&lt;/AdjustDecimalPlacesIfNecessary&gt;&lt;AddDecimalPlaceIfRequired&gt;true&lt;/AddDecimalPlaceIfRequired&gt;&lt;NumberOfChoicesToDisplay&gt;10&lt;/NumberOfChoicesToDisplay&gt;&lt;/DataRendering&gt;"/>
  <p:tag name="COUNTDOWNOPTIONS" val="&lt;?xml version=&quot;1.0&quot; encoding=&quot;utf-8&quot;?&gt;&lt;CountdownOptions xmlns:xsi=&quot;http://www.w3.org/2001/XMLSchema-instance&quot; xmlns:xsd=&quot;http://www.w3.org/2001/XMLSchema&quot;&gt;&lt;GUID&gt;381e6830-9d3b-4572-9889-162db88bdf07&lt;/GUID&gt;&lt;HasCountdown&gt;false&lt;/HasCountdown&gt;&lt;DoesCountdownClosePoll&gt;false&lt;/DoesCountdownClosePoll&gt;&lt;Length&gt;10&lt;/Length&gt;&lt;Value&gt;10&lt;/Value&gt;&lt;CountdownType&gt;Analogue&lt;/CountdownType&gt;&lt;Location&gt;&lt;GUID&gt;00000000-0000-0000-0000-000000000000&lt;/GUID&gt;&lt;ScreenPosition&gt;BottomRight&lt;/ScreenPosition&gt;&lt;BorderThickness&gt;10&lt;/BorderThickness&gt;&lt;Top&gt;0&lt;/Top&gt;&lt;Left&gt;0&lt;/Left&gt;&lt;Height&gt;35&lt;/Height&gt;&lt;Width&gt;50&lt;/Width&gt;&lt;/Location&gt;&lt;/CountdownOptions&gt;"/>
  <p:tag name="SOUNDOPTIONS" val="&lt;?xml version=&quot;1.0&quot; encoding=&quot;utf-8&quot;?&gt;&lt;SoundOptions xmlns:xsi=&quot;http://www.w3.org/2001/XMLSchema-instance&quot; xmlns:xsd=&quot;http://www.w3.org/2001/XMLSchema&quot;&gt;&lt;GUID&gt;64c56593-964d-4193-b271-69261667c84f&lt;/GUID&gt;&lt;Name /&gt;&lt;PlaySound&gt;false&lt;/PlaySound&gt;&lt;CountdownSoundTag&gt;SOUND516812080875483109497887998077119494887718969816161&lt;/CountdownSoundTag&gt;&lt;PlayTimesUpSound&gt;false&lt;/PlayTimesUpSound&gt;&lt;TimesUpSoundTag&gt;SOUND111526798997249761108910980117717199831168311485816161&lt;/TimesUpSoundTag&gt;&lt;Loop&gt;true&lt;/Loop&gt;&lt;/SoundOptions&gt;"/>
  <p:tag name="VOTENOWOPTIONS" val="&lt;?xml version=&quot;1.0&quot; encoding=&quot;utf-8&quot;?&gt;&lt;VoteNowOptions xmlns:xsi=&quot;http://www.w3.org/2001/XMLSchema-instance&quot; xmlns:xsd=&quot;http://www.w3.org/2001/XMLSchema&quot;&gt;&lt;GUID&gt;16af3e6c-02b6-4d55-bc59-cfb72b07d495&lt;/GUID&gt;&lt;HasVoteNow&gt;true&lt;/HasVoteNow&gt;&lt;TextSingleDigit&gt;POLL OPEN&lt;/TextSingleDigit&gt;&lt;TextMultiDigit&gt;Enter Number(s) and Press Send&lt;/TextMultiDigit&gt;&lt;TextTextVote&gt;Enter Text and Press Send&lt;/TextTextVote&gt;&lt;LocationSingleDigit&gt;&lt;GUID&gt;00000000-0000-0000-0000-000000000000&lt;/GUID&gt;&lt;ScreenPosition&gt;TopRight&lt;/ScreenPosition&gt;&lt;BorderThickness&gt;10&lt;/BorderThickness&gt;&lt;Top&gt;0&lt;/Top&gt;&lt;Left&gt;0&lt;/Left&gt;&lt;Height&gt;35&lt;/Height&gt;&lt;Width&gt;100&lt;/Width&gt;&lt;/LocationSingleDigit&gt;&lt;LocationMultiDigit&gt;&lt;GUID&gt;00000000-0000-0000-0000-000000000000&lt;/GUID&gt;&lt;ScreenPosition&gt;TopRight&lt;/ScreenPosition&gt;&lt;BorderThickness&gt;10&lt;/BorderThickness&gt;&lt;Top&gt;0&lt;/Top&gt;&lt;Left&gt;0&lt;/Left&gt;&lt;Height&gt;35&lt;/Height&gt;&lt;Width&gt;100&lt;/Width&gt;&lt;/LocationMultiDigit&gt;&lt;LocationTextVote&gt;&lt;GUID&gt;00000000-0000-0000-0000-000000000000&lt;/GUID&gt;&lt;ScreenPosition&gt;TopRight&lt;/ScreenPosition&gt;&lt;BorderThickness&gt;10&lt;/BorderThickness&gt;&lt;Top&gt;0&lt;/Top&gt;&lt;Left&gt;0&lt;/Left&gt;&lt;Height&gt;35&lt;/Height&gt;&lt;Width&gt;100&lt;/Width&gt;&lt;/LocationTextVote&gt;&lt;Shape&gt;msoShapeRectangle&lt;/Shape&gt;&lt;/VoteNowOptions&gt;"/>
  <p:tag name="SCORINGOPTIONS" val="&lt;?xml version=&quot;1.0&quot; encoding=&quot;utf-8&quot;?&gt;&lt;ScoringOptions xmlns:xsi=&quot;http://www.w3.org/2001/XMLSchema-instance&quot; xmlns:xsd=&quot;http://www.w3.org/2001/XMLSchema&quot;&gt;&lt;GUID&gt;1038dd88-6108-45fc-8ab5-015636531f3d&lt;/GUID&gt;&lt;EnableScoring&gt;false&lt;/EnableScoring&gt;&lt;RevealAnswer&gt;true&lt;/RevealAnswer&gt;&lt;PointsForCorrectAnswer&gt;10&lt;/PointsForCorrectAnswer&gt;&lt;SpeedScoring&gt;false&lt;/SpeedScoring&gt;&lt;IsNumberOfCorrectAnswersShown&gt;false&lt;/IsNumberOfCorrectAnswersShown&gt;&lt;/ScoringOptions&gt;"/>
  <p:tag name="LASTMODE" val="&lt;?xml version=&quot;1.0&quot; encoding=&quot;utf-8&quot;?&gt;&lt;int&gt;0&lt;/int&gt;"/>
  <p:tag name="QUESTIONDEFINITION" val="&lt;?xml version=&quot;1.0&quot; encoding=&quot;utf-8&quot;?&gt;&lt;MultipleChoiceQuestion xmlns:xsi=&quot;http://www.w3.org/2001/XMLSchema-instance&quot; xmlns:xsd=&quot;http://www.w3.org/2001/XMLSchema&quot;&gt;&lt;GUID&gt;5c5053fb-9f1c-4d58-b4ba-9d11f3e15287&lt;/GUID&gt;&lt;Name /&gt;&lt;Text&gt;Please vote&lt;/Text&gt;&lt;SubChoiceDefinitions&gt;&lt;SubChoiceDefinition&gt;&lt;Name&gt;_default&lt;/Name&gt;&lt;SubChoiceSourceReferences /&gt;&lt;/SubChoiceDefinition&gt;&lt;/SubChoiceDefinitions&gt;&lt;SubText /&gt;&lt;IndividualWeightingText /&gt;&lt;QuestionType&gt;MultipleChoice&lt;/QuestionType&gt;&lt;Source&gt;Handsets&lt;/Source&gt;&lt;Choices&gt;&lt;Choice xsi:type=&quot;DiscreteChoice&quot;&gt;&lt;GUID&gt;65052409-2197-430f-ab19-debfa814873b&lt;/GUID&gt;&lt;Name /&gt;&lt;IsSelected&gt;true&lt;/IsSelected&gt;&lt;Description&gt;Strongly disagree&lt;/Description&gt;&lt;Key&gt;1&lt;/Key&gt;&lt;IsAnswer&gt;false&lt;/IsAnswer&gt;&lt;SubChoiceData&gt;&lt;SubChoices&gt;&lt;SubChoice&gt;&lt;NumVotes&gt;0&lt;/NumVotes&gt;&lt;PercentageOfVotesCast&gt;0&lt;/PercentageOfVotesCast&gt;&lt;PercentageOfVotesCastAsString&gt;0%&lt;/PercentageOfVotesCastAsString&gt;&lt;PercentageOfVoters&gt;0&lt;/PercentageOfVoters&gt;&lt;PercentageOfVotersAsString&gt;0%&lt;/PercentageOfVotersAsString&gt;&lt;/SubChoice&gt;&lt;/SubChoices&gt;&lt;/SubChoiceData&gt;&lt;Score&gt;0&lt;/Score&gt;&lt;ChoiceRankings /&gt;&lt;AnswerSequenceNo&gt;0&lt;/AnswerSequenceNo&gt;&lt;/Choice&gt;&lt;Choice xsi:type=&quot;DiscreteChoice&quot;&gt;&lt;GUID&gt;41eacb4e-a7e0-4996-ad81-c439ca536e1f&lt;/GUID&gt;&lt;Name /&gt;&lt;IsSelected&gt;true&lt;/IsSelected&gt;&lt;Description&gt;Disagree&lt;/Description&gt;&lt;Key&gt;2&lt;/Key&gt;&lt;IsAnswer&gt;false&lt;/IsAnswer&gt;&lt;SubChoiceData&gt;&lt;SubChoices&gt;&lt;SubChoice&gt;&lt;NumVotes&gt;0&lt;/NumVotes&gt;&lt;PercentageOfVotesCast&gt;0&lt;/PercentageOfVotesCast&gt;&lt;PercentageOfVotesCastAsString&gt;0%&lt;/PercentageOfVotesCastAsString&gt;&lt;PercentageOfVoters&gt;0&lt;/PercentageOfVoters&gt;&lt;PercentageOfVotersAsString&gt;0%&lt;/PercentageOfVotersAsString&gt;&lt;/SubChoice&gt;&lt;/SubChoices&gt;&lt;/SubChoiceData&gt;&lt;Score&gt;0&lt;/Score&gt;&lt;ChoiceRankings /&gt;&lt;AnswerSequenceNo&gt;0&lt;/AnswerSequenceNo&gt;&lt;/Choice&gt;&lt;Choice xsi:type=&quot;DiscreteChoice&quot;&gt;&lt;GUID&gt;b3994c4b-f78f-4ebb-933b-ecad455480f7&lt;/GUID&gt;&lt;Name /&gt;&lt;IsSelected&gt;true&lt;/IsSelected&gt;&lt;Description&gt;Neither agree nor disagree&lt;/Description&gt;&lt;Key&gt;3&lt;/Key&gt;&lt;IsAnswer&gt;false&lt;/IsAnswer&gt;&lt;SubChoiceData&gt;&lt;SubChoices&gt;&lt;SubChoice&gt;&lt;NumVotes&gt;0&lt;/NumVotes&gt;&lt;PercentageOfVotesCast&gt;0&lt;/PercentageOfVotesCast&gt;&lt;PercentageOfVotesCastAsString&gt;0%&lt;/PercentageOfVotesCastAsString&gt;&lt;PercentageOfVoters&gt;0&lt;/PercentageOfVoters&gt;&lt;PercentageOfVotersAsString&gt;0%&lt;/PercentageOfVotersAsString&gt;&lt;/SubChoice&gt;&lt;/SubChoices&gt;&lt;/SubChoiceData&gt;&lt;Score&gt;0&lt;/Score&gt;&lt;ChoiceRankings /&gt;&lt;AnswerSequenceNo&gt;0&lt;/AnswerSequenceNo&gt;&lt;/Choice&gt;&lt;Choice xsi:type=&quot;DiscreteChoice&quot;&gt;&lt;GUID&gt;51873d24-ba00-424f-b8c5-228d53c8bea1&lt;/GUID&gt;&lt;Name /&gt;&lt;IsSelected&gt;true&lt;/IsSelected&gt;&lt;Description&gt;Agree&lt;/Description&gt;&lt;Key&gt;4&lt;/Key&gt;&lt;IsAnswer&gt;false&lt;/IsAnswer&gt;&lt;SubChoiceData&gt;&lt;SubChoices&gt;&lt;SubChoice&gt;&lt;NumVotes&gt;0&lt;/NumVotes&gt;&lt;PercentageOfVotesCast&gt;0&lt;/PercentageOfVotesCast&gt;&lt;PercentageOfVotesCastAsString&gt;0%&lt;/PercentageOfVotesCastAsString&gt;&lt;PercentageOfVoters&gt;0&lt;/PercentageOfVoters&gt;&lt;PercentageOfVotersAsString&gt;0%&lt;/PercentageOfVotersAsString&gt;&lt;/SubChoice&gt;&lt;/SubChoices&gt;&lt;/SubChoiceData&gt;&lt;Score&gt;0&lt;/Score&gt;&lt;ChoiceRankings /&gt;&lt;AnswerSequenceNo&gt;0&lt;/AnswerSequenceNo&gt;&lt;/Choice&gt;&lt;Choice xsi:type=&quot;DiscreteChoice&quot;&gt;&lt;GUID&gt;1bf5c293-7bcb-42bc-81cd-8681d47121d3&lt;/GUID&gt;&lt;Name /&gt;&lt;IsSelected&gt;true&lt;/IsSelected&gt;&lt;Description&gt;Strongly agree&lt;/Description&gt;&lt;Key&gt;5&lt;/Key&gt;&lt;IsAnswer&gt;false&lt;/IsAnswer&gt;&lt;SubChoiceData&gt;&lt;SubChoices&gt;&lt;SubChoice&gt;&lt;NumVotes&gt;0&lt;/NumVotes&gt;&lt;PercentageOfVotesCast&gt;0&lt;/PercentageOfVotesCast&gt;&lt;PercentageOfVotesCastAsString&gt;0%&lt;/PercentageOfVotesCastAsString&gt;&lt;PercentageOfVoters&gt;0&lt;/PercentageOfVoters&gt;&lt;PercentageOfVotersAsString&gt;0%&lt;/PercentageOfVotersAsString&gt;&lt;/SubChoice&gt;&lt;/SubChoices&gt;&lt;/SubChoiceData&gt;&lt;Score&gt;0&lt;/Score&gt;&lt;ChoiceRankings /&gt;&lt;AnswerSequenceNo&gt;0&lt;/AnswerSequenceNo&gt;&lt;/Choice&gt;&lt;/Choices&gt;&lt;HasData&gt;false&lt;/HasData&gt;&lt;MasterQuestionNumSubChoices&gt;0&lt;/MasterQuestionNumSubChoices&gt;&lt;TimeOpenMS&gt;0&lt;/TimeOpenMS&gt;&lt;IsQuestionWeighted&gt;false&lt;/IsQuestionWeighted&gt;&lt;CorrectAnswerVotesNumber&gt;0&lt;/CorrectAnswerVotesNumber&gt;&lt;CorrectAnswerVotesPercent&gt;0&lt;/CorrectAnswerVotesPercent&gt;&lt;ReactorPollDetails&gt;&lt;MeetingId&gt;0&lt;/MeetingId&gt;&lt;SessionId&gt;0&lt;/SessionId&gt;&lt;TenancyId&gt;0&lt;/TenancyId&gt;&lt;LatestPollId&gt;0&lt;/LatestPollId&gt;&lt;/ReactorPollDetails&gt;&lt;Ranking&gt;false&lt;/Ranking&gt;&lt;MaxNumResponses&gt;1&lt;/MaxNumResponses&gt;&lt;MultipleChoiceSubTypeValue&gt;AnyOrder&lt;/MultipleChoiceSubTypeValue&gt;&lt;/MultipleChoiceQuestion&gt;"/>
  <p:tag name="SEQUENCECOUNT" val="&lt;?xml version=&quot;1.0&quot; encoding=&quot;utf-8&quot;?&gt;&lt;int&gt;7&lt;/int&gt;"/>
  <p:tag name="MEETOO" val="d2e10192-d568-48e3-a6bc-67607e5ba58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ARTANIMATION" val="OpenQuestion"/>
  <p:tag name="QUESTIONGUID" val="5c5053fb-9f1c-4d58-b4ba-9d11f3e15287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GUID" val="5c5053fb-9f1c-4d58-b4ba-9d11f3e15287"/>
  <p:tag name="DESELECT" val="&lt;?xml version=&quot;1.0&quot; encoding=&quot;utf-8&quot;?&gt;&lt;ShapeEvent xmlns:xsi=&quot;http://www.w3.org/2001/XMLSchema-instance&quot; xmlns:xsd=&quot;http://www.w3.org/2001/XMLSchema&quot;&gt;&lt;Event&gt;SizePlaceholder&lt;/Event&gt;&lt;Arguments /&gt;&lt;/ShapeEvent&gt;"/>
  <p:tag name="SHAPEDETAILS" val="&lt;?xml version=&quot;1.0&quot; encoding=&quot;utf-8&quot;?&gt;&lt;ShapeDetails xmlns:xsi=&quot;http://www.w3.org/2001/XMLSchema-instance&quot; xmlns:xsd=&quot;http://www.w3.org/2001/XMLSchema&quot;&gt;&lt;GUID&gt;ce6a3ac1-100d-48e3-a5eb-be89a58e9959&lt;/GUID&gt;&lt;Name /&gt;&lt;ScreenPosition&gt;BottomRight&lt;/ScreenPosition&gt;&lt;BorderThickness&gt;10&lt;/BorderThickness&gt;&lt;Top&gt;102.85701&lt;/Top&gt;&lt;Left&gt;151.125122&lt;/Left&gt;&lt;Height&gt;263.5588&lt;/Height&gt;&lt;Width&gt;769.4463&lt;/Width&gt;&lt;/ShapeDetails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5c5053fb-9f1c-4d58-b4ba-9d11f3e1528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81ee31ad-bfae-4e8a-8891-1b9a346a0128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5c5053fb-9f1c-4d58-b4ba-9d11f3e15287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ataLabel"/>
  <p:tag name="QUESTIONGUID" val="5c5053fb-9f1c-4d58-b4ba-9d11f3e15287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5c5053fb-9f1c-4d58-b4ba-9d11f3e15287"/>
  <p:tag name="SHAPEDETAILS" val="&lt;?xml version=&quot;1.0&quot; encoding=&quot;utf-8&quot;?&gt;&lt;ShapeDetails xmlns:xsi=&quot;http://www.w3.org/2001/XMLSchema-instance&quot; xmlns:xsd=&quot;http://www.w3.org/2001/XMLSchema&quot;&gt;&lt;GUID&gt;542cd508-ebab-4c29-926d-de6acfcdebf7&lt;/GUID&gt;&lt;Name /&gt;&lt;ScreenPosition&gt;BottomRight&lt;/ScreenPosition&gt;&lt;BorderThickness&gt;10&lt;/BorderThickness&gt;&lt;Top&gt;134.15&lt;/Top&gt;&lt;Left&gt;195.05&lt;/Left&gt;&lt;Height&gt;20.61874&lt;/Height&gt;&lt;Width&gt;674.402&lt;/Width&gt;&lt;/ShapeDetails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5c5053fb-9f1c-4d58-b4ba-9d11f3e15287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5c5053fb-9f1c-4d58-b4ba-9d11f3e15287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ataLabel"/>
  <p:tag name="QUESTIONGUID" val="5c5053fb-9f1c-4d58-b4ba-9d11f3e15287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5c5053fb-9f1c-4d58-b4ba-9d11f3e15287"/>
  <p:tag name="SHAPEDETAILS" val="&lt;?xml version=&quot;1.0&quot; encoding=&quot;utf-8&quot;?&gt;&lt;ShapeDetails xmlns:xsi=&quot;http://www.w3.org/2001/XMLSchema-instance&quot; xmlns:xsd=&quot;http://www.w3.org/2001/XMLSchema&quot;&gt;&lt;GUID&gt;bb0bc047-c17d-477b-bcf1-7d142007b8d2&lt;/GUID&gt;&lt;Name /&gt;&lt;ScreenPosition&gt;BottomRight&lt;/ScreenPosition&gt;&lt;BorderThickness&gt;10&lt;/BorderThickness&gt;&lt;Top&gt;187.061737&lt;/Top&gt;&lt;Left&gt;195.05&lt;/Left&gt;&lt;Height&gt;20.61874&lt;/Height&gt;&lt;Width&gt;674.402&lt;/Width&gt;&lt;/ShapeDetails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5c5053fb-9f1c-4d58-b4ba-9d11f3e15287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5c5053fb-9f1c-4d58-b4ba-9d11f3e15287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ataLabel"/>
  <p:tag name="QUESTIONGUID" val="5c5053fb-9f1c-4d58-b4ba-9d11f3e1528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81ee31ad-bfae-4e8a-8891-1b9a346a012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5c5053fb-9f1c-4d58-b4ba-9d11f3e15287"/>
  <p:tag name="SHAPEDETAILS" val="&lt;?xml version=&quot;1.0&quot; encoding=&quot;utf-8&quot;?&gt;&lt;ShapeDetails xmlns:xsi=&quot;http://www.w3.org/2001/XMLSchema-instance&quot; xmlns:xsd=&quot;http://www.w3.org/2001/XMLSchema&quot;&gt;&lt;GUID&gt;aed2d847-2eb7-4425-96b8-64bafb8f4589&lt;/GUID&gt;&lt;Name /&gt;&lt;ScreenPosition&gt;BottomRight&lt;/ScreenPosition&gt;&lt;BorderThickness&gt;10&lt;/BorderThickness&gt;&lt;Top&gt;239.973541&lt;/Top&gt;&lt;Left&gt;195.05&lt;/Left&gt;&lt;Height&gt;20.61874&lt;/Height&gt;&lt;Width&gt;674.402&lt;/Width&gt;&lt;/ShapeDetails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5c5053fb-9f1c-4d58-b4ba-9d11f3e15287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5c5053fb-9f1c-4d58-b4ba-9d11f3e15287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ataLabel"/>
  <p:tag name="QUESTIONGUID" val="5c5053fb-9f1c-4d58-b4ba-9d11f3e15287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5c5053fb-9f1c-4d58-b4ba-9d11f3e15287"/>
  <p:tag name="SHAPEDETAILS" val="&lt;?xml version=&quot;1.0&quot; encoding=&quot;utf-8&quot;?&gt;&lt;ShapeDetails xmlns:xsi=&quot;http://www.w3.org/2001/XMLSchema-instance&quot; xmlns:xsd=&quot;http://www.w3.org/2001/XMLSchema&quot;&gt;&lt;GUID&gt;d42778c0-7dd5-45f8-96a6-072eabcd63ee&lt;/GUID&gt;&lt;Name /&gt;&lt;ScreenPosition&gt;BottomRight&lt;/ScreenPosition&gt;&lt;BorderThickness&gt;10&lt;/BorderThickness&gt;&lt;Top&gt;292.885284&lt;/Top&gt;&lt;Left&gt;195.05&lt;/Left&gt;&lt;Height&gt;20.61874&lt;/Height&gt;&lt;Width&gt;674.402&lt;/Width&gt;&lt;/ShapeDetails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5c5053fb-9f1c-4d58-b4ba-9d11f3e15287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5c5053fb-9f1c-4d58-b4ba-9d11f3e15287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ataLabel"/>
  <p:tag name="QUESTIONGUID" val="5c5053fb-9f1c-4d58-b4ba-9d11f3e15287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5c5053fb-9f1c-4d58-b4ba-9d11f3e15287"/>
  <p:tag name="SHAPEDETAILS" val="&lt;?xml version=&quot;1.0&quot; encoding=&quot;utf-8&quot;?&gt;&lt;ShapeDetails xmlns:xsi=&quot;http://www.w3.org/2001/XMLSchema-instance&quot; xmlns:xsd=&quot;http://www.w3.org/2001/XMLSchema&quot;&gt;&lt;GUID&gt;7144131c-42e3-406b-99ed-fbc6f3f6fe52&lt;/GUID&gt;&lt;Name /&gt;&lt;ScreenPosition&gt;BottomRight&lt;/ScreenPosition&gt;&lt;BorderThickness&gt;10&lt;/BorderThickness&gt;&lt;Top&gt;345.7971&lt;/Top&gt;&lt;Left&gt;195.05&lt;/Left&gt;&lt;Height&gt;20.61874&lt;/Height&gt;&lt;Width&gt;674.402&lt;/Width&gt;&lt;/ShapeDetails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CKWIDTH" val="&lt;?xml version=&quot;1.0&quot; encoding=&quot;utf-8&quot;?&gt;&lt;float&gt;0&lt;/float&gt;"/>
  <p:tag name="SLIDETYPE" val="&lt;?xml version=&quot;1.0&quot; encoding=&quot;utf-8&quot;?&gt;&lt;SlideType&gt;Question&lt;/SlideType&gt;"/>
  <p:tag name="SOUNDOPTIONS" val="&lt;?xml version=&quot;1.0&quot; encoding=&quot;utf-8&quot;?&gt;&lt;SoundOptions xmlns:xsi=&quot;http://www.w3.org/2001/XMLSchema-instance&quot; xmlns:xsd=&quot;http://www.w3.org/2001/XMLSchema&quot;&gt;&lt;GUID&gt;9741c139-5d2b-4399-84d0-de43c4c6ed90&lt;/GUID&gt;&lt;Name /&gt;&lt;PlaySound&gt;false&lt;/PlaySound&gt;&lt;CountdownSoundTag&gt;SOUND516812080875483109497887998077119494887718969816161&lt;/CountdownSoundTag&gt;&lt;PlayTimesUpSound&gt;false&lt;/PlayTimesUpSound&gt;&lt;TimesUpSoundTag&gt;SOUND111526798997249761108910980117717199831168311485816161&lt;/TimesUpSoundTag&gt;&lt;Loop&gt;true&lt;/Loop&gt;&lt;/SoundOptions&gt;"/>
  <p:tag name="SCORINGOPTIONS" val="&lt;?xml version=&quot;1.0&quot; encoding=&quot;utf-8&quot;?&gt;&lt;ScoringOptions xmlns:xsi=&quot;http://www.w3.org/2001/XMLSchema-instance&quot; xmlns:xsd=&quot;http://www.w3.org/2001/XMLSchema&quot;&gt;&lt;GUID&gt;cc3d9bd4-625d-45ff-803c-7256824c61ad&lt;/GUID&gt;&lt;Name /&gt;&lt;EnableScoring&gt;false&lt;/EnableScoring&gt;&lt;RevealAnswer&gt;true&lt;/RevealAnswer&gt;&lt;PointsForCorrectAnswer&gt;10&lt;/PointsForCorrectAnswer&gt;&lt;SpeedScoring&gt;false&lt;/SpeedScoring&gt;&lt;IsNumberOfCorrectAnswersShown&gt;false&lt;/IsNumberOfCorrectAnswersShown&gt;&lt;/ScoringOptions&gt;"/>
  <p:tag name="COUNTDOWNOPTIONS" val="&lt;?xml version=&quot;1.0&quot; encoding=&quot;utf-8&quot;?&gt;&lt;CountdownOptions xmlns:xsi=&quot;http://www.w3.org/2001/XMLSchema-instance&quot; xmlns:xsd=&quot;http://www.w3.org/2001/XMLSchema&quot;&gt;&lt;GUID&gt;ff98a5ed-832e-4b0d-964a-c75d0329a95f&lt;/GUID&gt;&lt;Name /&gt;&lt;HasCountdown&gt;false&lt;/HasCountdown&gt;&lt;DoesCountdownClosePoll&gt;false&lt;/DoesCountdownClosePoll&gt;&lt;Length&gt;10&lt;/Length&gt;&lt;Value&gt;10&lt;/Value&gt;&lt;CountdownType&gt;Analogue&lt;/CountdownType&gt;&lt;Location&gt;&lt;GUID&gt;00000000-0000-0000-0000-000000000000&lt;/GUID&gt;&lt;Name /&gt;&lt;ScreenPosition&gt;BottomRight&lt;/ScreenPosition&gt;&lt;BorderThickness&gt;10&lt;/BorderThickness&gt;&lt;Top&gt;0&lt;/Top&gt;&lt;Left&gt;0&lt;/Left&gt;&lt;Height&gt;35&lt;/Height&gt;&lt;Width&gt;50&lt;/Width&gt;&lt;/Location&gt;&lt;/CountdownOptions&gt;"/>
  <p:tag name="VOTENOWOPTIONS" val="&lt;?xml version=&quot;1.0&quot; encoding=&quot;utf-8&quot;?&gt;&lt;VoteNowOptions xmlns:xsi=&quot;http://www.w3.org/2001/XMLSchema-instance&quot; xmlns:xsd=&quot;http://www.w3.org/2001/XMLSchema&quot;&gt;&lt;GUID&gt;acc46682-ee26-42bc-b062-c2e16b8eb533&lt;/GUID&gt;&lt;Name /&gt;&lt;HasVoteNow&gt;true&lt;/HasVoteNow&gt;&lt;TextSingleDigit&gt;POLL OPEN&lt;/TextSingleDigit&gt;&lt;TextMultiDigit&gt;Enter Number(s) and Press Send&lt;/TextMultiDigit&gt;&lt;TextTextVote&gt;Enter Text and Press Send&lt;/TextTextVote&gt;&lt;LocationSingleDigit&gt;&lt;GUID&gt;00000000-0000-0000-0000-000000000000&lt;/GUID&gt;&lt;Name /&gt;&lt;ScreenPosition&gt;TopRight&lt;/ScreenPosition&gt;&lt;BorderThickness&gt;10&lt;/BorderThickness&gt;&lt;Top&gt;0&lt;/Top&gt;&lt;Left&gt;0&lt;/Left&gt;&lt;Height&gt;35&lt;/Height&gt;&lt;Width&gt;100&lt;/Width&gt;&lt;/LocationSingleDigit&gt;&lt;LocationMultiDigit&gt;&lt;GUID&gt;00000000-0000-0000-0000-000000000000&lt;/GUID&gt;&lt;Name /&gt;&lt;ScreenPosition&gt;TopRight&lt;/ScreenPosition&gt;&lt;BorderThickness&gt;10&lt;/BorderThickness&gt;&lt;Top&gt;0&lt;/Top&gt;&lt;Left&gt;0&lt;/Left&gt;&lt;Height&gt;35&lt;/Height&gt;&lt;Width&gt;100&lt;/Width&gt;&lt;/LocationMultiDigit&gt;&lt;LocationTextVote&gt;&lt;GUID&gt;00000000-0000-0000-0000-000000000000&lt;/GUID&gt;&lt;Name /&gt;&lt;ScreenPosition&gt;TopRight&lt;/ScreenPosition&gt;&lt;BorderThickness&gt;10&lt;/BorderThickness&gt;&lt;Top&gt;0&lt;/Top&gt;&lt;Left&gt;0&lt;/Left&gt;&lt;Height&gt;35&lt;/Height&gt;&lt;Width&gt;100&lt;/Width&gt;&lt;/LocationTextVote&gt;&lt;Shape&gt;msoShapeRectangle&lt;/Shape&gt;&lt;/VoteNowOptions&gt;"/>
  <p:tag name="RESULTRENDERING" val="&lt;?xml version=&quot;1.0&quot; encoding=&quot;utf-8&quot;?&gt;&lt;DataRendering xmlns:xsi=&quot;http://www.w3.org/2001/XMLSchema-instance&quot; xmlns:xsd=&quot;http://www.w3.org/2001/XMLSchema&quot;&gt;&lt;GUID&gt;efbc1df9-b7bb-4bc6-8f16-911e7e8d77e7&lt;/GUID&gt;&lt;Name /&gt;&lt;ShowAverage&gt;false&lt;/ShowAverage&gt;&lt;DisplayType&gt;Bars&lt;/DisplayType&gt;&lt;DisplayNumbersAs&gt;Percentages&lt;/DisplayNumbersAs&gt;&lt;DecimalPlaces&gt;0&lt;/DecimalPlaces&gt;&lt;ShowResultsAxis&gt;false&lt;/ShowResultsAxis&gt;&lt;ShowRangeAxis&gt;true&lt;/ShowRangeAxis&gt;&lt;ShowTotal&gt;true&lt;/ShowTotal&gt;&lt;ShowResults&gt;false&lt;/ShowResults&gt;&lt;CalculatePercentageAs&gt;PercentagesOfVoters&lt;/CalculatePercentageAs&gt;&lt;IsBreakdown&gt;false&lt;/IsBreakdown&gt;&lt;ShowOverall&gt;true&lt;/ShowOverall&gt;&lt;AdjustDecimalPlacesIfNecessary&gt;true&lt;/AdjustDecimalPlacesIfNecessary&gt;&lt;AddDecimalPlaceIfRequired&gt;true&lt;/AddDecimalPlaceIfRequired&gt;&lt;NumberOfChoicesToDisplay&gt;10&lt;/NumberOfChoicesToDisplay&gt;&lt;/DataRendering&gt;"/>
  <p:tag name="QUESTIONDEFINITION" val="&lt;?xml version=&quot;1.0&quot; encoding=&quot;utf-8&quot;?&gt;&lt;MultipleChoiceQuestion xmlns:xsi=&quot;http://www.w3.org/2001/XMLSchema-instance&quot; xmlns:xsd=&quot;http://www.w3.org/2001/XMLSchema&quot;&gt;&lt;GUID&gt;9c83c220-9b96-4354-9c6d-5d70d21b761b&lt;/GUID&gt;&lt;Name /&gt;&lt;Text&gt;Was this session a good use of your time?&lt;/Text&gt;&lt;SubChoiceDefinitions&gt;&lt;SubChoiceDefinition&gt;&lt;Name&gt;_default&lt;/Name&gt;&lt;SubChoiceSourceReferences /&gt;&lt;/SubChoiceDefinition&gt;&lt;/SubChoiceDefinitions&gt;&lt;SubText /&gt;&lt;IndividualWeightingText /&gt;&lt;QuestionType&gt;MultipleChoice&lt;/QuestionType&gt;&lt;Source&gt;Simulated&lt;/Source&gt;&lt;Choices&gt;&lt;Choice xsi:type=&quot;DiscreteChoice&quot;&gt;&lt;GUID&gt;940fbbea-b814-4f49-95a6-9d4cf9c7a0f2&lt;/GUID&gt;&lt;Name /&gt;&lt;IsSelected&gt;true&lt;/IsSelected&gt;&lt;Description&gt;No, not at all&lt;/Description&gt;&lt;Key&gt;1&lt;/Key&gt;&lt;IsAnswer&gt;false&lt;/IsAnswer&gt;&lt;SubChoiceData&gt;&lt;SubChoices&gt;&lt;SubChoice&gt;&lt;NumVotes&gt;3&lt;/NumVotes&gt;&lt;PercentageOfVotesCast&gt;17.647058823529413&lt;/PercentageOfVotesCast&gt;&lt;PercentageOfVotesCastAsString&gt;17.65%&lt;/PercentageOfVotesCastAsString&gt;&lt;PercentageOfVoters&gt;17.647058823529413&lt;/PercentageOfVoters&gt;&lt;PercentageOfVotersAsString&gt;17.65%&lt;/PercentageOfVotersAsString&gt;&lt;/SubChoice&gt;&lt;/SubChoices&gt;&lt;/SubChoiceData&gt;&lt;Score&gt;0&lt;/Score&gt;&lt;ChoiceRankings /&gt;&lt;AnswerSequenceNo&gt;0&lt;/AnswerSequenceNo&gt;&lt;/Choice&gt;&lt;Choice xsi:type=&quot;DiscreteChoice&quot;&gt;&lt;GUID&gt;e57a300f-fadf-499b-8805-d2bd9fcac0e7&lt;/GUID&gt;&lt;Name /&gt;&lt;IsSelected&gt;true&lt;/IsSelected&gt;&lt;Description&gt;A little&lt;/Description&gt;&lt;Key&gt;2&lt;/Key&gt;&lt;IsAnswer&gt;false&lt;/IsAnswer&gt;&lt;SubChoiceData&gt;&lt;SubChoices&gt;&lt;SubChoice&gt;&lt;NumVotes&gt;5&lt;/NumVotes&gt;&lt;PercentageOfVotesCast&gt;29.411764705882355&lt;/PercentageOfVotesCast&gt;&lt;PercentageOfVotesCastAsString&gt;29.41%&lt;/PercentageOfVotesCastAsString&gt;&lt;PercentageOfVoters&gt;29.411764705882355&lt;/PercentageOfVoters&gt;&lt;PercentageOfVotersAsString&gt;29.41%&lt;/PercentageOfVotersAsString&gt;&lt;/SubChoice&gt;&lt;/SubChoices&gt;&lt;/SubChoiceData&gt;&lt;Score&gt;0&lt;/Score&gt;&lt;ChoiceRankings /&gt;&lt;AnswerSequenceNo&gt;0&lt;/AnswerSequenceNo&gt;&lt;/Choice&gt;&lt;Choice xsi:type=&quot;DiscreteChoice&quot;&gt;&lt;GUID&gt;df06b38e-4481-44ea-b896-3feb477ca27e&lt;/GUID&gt;&lt;Name /&gt;&lt;IsSelected&gt;true&lt;/IsSelected&gt;&lt;Description&gt;Quite&lt;/Description&gt;&lt;Key&gt;3&lt;/Key&gt;&lt;IsAnswer&gt;false&lt;/IsAnswer&gt;&lt;SubChoiceData&gt;&lt;SubChoices&gt;&lt;SubChoice&gt;&lt;NumVotes&gt;6&lt;/NumVotes&gt;&lt;PercentageOfVotesCast&gt;35.294117647058826&lt;/PercentageOfVotesCast&gt;&lt;PercentageOfVotesCastAsString&gt;35.29%&lt;/PercentageOfVotesCastAsString&gt;&lt;PercentageOfVoters&gt;35.294117647058826&lt;/PercentageOfVoters&gt;&lt;PercentageOfVotersAsString&gt;35.29%&lt;/PercentageOfVotersAsString&gt;&lt;/SubChoice&gt;&lt;/SubChoices&gt;&lt;/SubChoiceData&gt;&lt;Score&gt;0&lt;/Score&gt;&lt;ChoiceRankings /&gt;&lt;AnswerSequenceNo&gt;0&lt;/AnswerSequenceNo&gt;&lt;/Choice&gt;&lt;Choice xsi:type=&quot;DiscreteChoice&quot;&gt;&lt;GUID&gt;0d96d44d-1a7f-489e-8a65-c6297b6a326f&lt;/GUID&gt;&lt;Name /&gt;&lt;IsSelected&gt;true&lt;/IsSelected&gt;&lt;Description&gt;Extremely&lt;/Description&gt;&lt;Key&gt;4&lt;/Key&gt;&lt;IsAnswer&gt;false&lt;/IsAnswer&gt;&lt;SubChoiceData&gt;&lt;SubChoices&gt;&lt;SubChoice&gt;&lt;NumVotes&gt;3&lt;/NumVotes&gt;&lt;PercentageOfVotesCast&gt;17.647058823529413&lt;/PercentageOfVotesCast&gt;&lt;PercentageOfVotesCastAsString&gt;17.65%&lt;/PercentageOfVotesCastAsString&gt;&lt;PercentageOfVoters&gt;17.647058823529413&lt;/PercentageOfVoters&gt;&lt;PercentageOfVotersAsString&gt;17.65%&lt;/PercentageOfVotersAsString&gt;&lt;/SubChoice&gt;&lt;/SubChoices&gt;&lt;/SubChoiceData&gt;&lt;Score&gt;0&lt;/Score&gt;&lt;ChoiceRankings /&gt;&lt;AnswerSequenceNo&gt;0&lt;/AnswerSequenceNo&gt;&lt;/Choice&gt;&lt;/Choices&gt;&lt;HasData&gt;true&lt;/HasData&gt;&lt;MasterQuestionNumSubChoices&gt;0&lt;/MasterQuestionNumSubChoices&gt;&lt;TimeOpenMS&gt;1881&lt;/TimeOpenMS&gt;&lt;IsQuestionWeighted&gt;false&lt;/IsQuestionWeighted&gt;&lt;CorrectAnswerVotesNumber&gt;0&lt;/CorrectAnswerVotesNumber&gt;&lt;CorrectAnswerVotesPercent&gt;0&lt;/CorrectAnswerVotesPercent&gt;&lt;ReactorPollDetails&gt;&lt;MeetingId&gt;0&lt;/MeetingId&gt;&lt;SessionId&gt;0&lt;/SessionId&gt;&lt;TenancyId&gt;0&lt;/TenancyId&gt;&lt;LatestPollId&gt;0&lt;/LatestPollId&gt;&lt;/ReactorPollDetails&gt;&lt;Ranking&gt;false&lt;/Ranking&gt;&lt;MaxNumResponses&gt;1&lt;/MaxNumResponses&gt;&lt;MultipleChoiceSubTypeValue&gt;AnyOrder&lt;/MultipleChoiceSubTypeValue&gt;&lt;/MultipleChoiceQuestion&gt;"/>
  <p:tag name="RAWRESULTS" val="&lt;?xml version=&quot;1.0&quot; encoding=&quot;utf-8&quot;?&gt;&lt;ArrayOfResponse xmlns:xsi=&quot;http://www.w3.org/2001/XMLSchema-instance&quot; xmlns:xsd=&quot;http://www.w3.org/2001/XMLSchema&quot;&gt;&lt;Response&gt;&lt;Index&gt;0&lt;/Index&gt;&lt;SmartcardUID&gt;0&lt;/SmartcardUID&gt;&lt;Valid&gt;false&lt;/Valid&gt;&lt;TimeStamp&gt;0001-01-01T00:00:00&lt;/TimeStamp&gt;&lt;Value&gt;3&lt;/Value&gt;&lt;ValueAsPercentage&gt;17.647058823529411764705882350&lt;/ValueAsPercentage&gt;&lt;ValueAsPercentageString&gt;17.65%&lt;/ValueAsPercentageString&gt;&lt;PersonId&gt;0&lt;/PersonId&gt;&lt;ResponseDelay&gt;0&lt;/ResponseDelay&gt;&lt;/Response&gt;&lt;Response&gt;&lt;Index&gt;0&lt;/Index&gt;&lt;SmartcardUID&gt;0&lt;/SmartcardUID&gt;&lt;Valid&gt;false&lt;/Valid&gt;&lt;TimeStamp&gt;0001-01-01T00:00:00&lt;/TimeStamp&gt;&lt;Value&gt;5&lt;/Value&gt;&lt;ValueAsPercentage&gt;29.411764705882352941176470590&lt;/ValueAsPercentage&gt;&lt;ValueAsPercentageString&gt;29.41%&lt;/ValueAsPercentageString&gt;&lt;PersonId&gt;0&lt;/PersonId&gt;&lt;ResponseDelay&gt;0&lt;/ResponseDelay&gt;&lt;/Response&gt;&lt;Response&gt;&lt;Index&gt;0&lt;/Index&gt;&lt;SmartcardUID&gt;0&lt;/SmartcardUID&gt;&lt;Valid&gt;false&lt;/Valid&gt;&lt;TimeStamp&gt;0001-01-01T00:00:00&lt;/TimeStamp&gt;&lt;Value&gt;6&lt;/Value&gt;&lt;ValueAsPercentage&gt;35.294117647058823529411764710&lt;/ValueAsPercentage&gt;&lt;ValueAsPercentageString&gt;35.29%&lt;/ValueAsPercentageString&gt;&lt;PersonId&gt;0&lt;/PersonId&gt;&lt;ResponseDelay&gt;0&lt;/ResponseDelay&gt;&lt;/Response&gt;&lt;Response&gt;&lt;Index&gt;0&lt;/Index&gt;&lt;SmartcardUID&gt;0&lt;/SmartcardUID&gt;&lt;Valid&gt;false&lt;/Valid&gt;&lt;TimeStamp&gt;0001-01-01T00:00:00&lt;/TimeStamp&gt;&lt;Value&gt;3&lt;/Value&gt;&lt;ValueAsPercentage&gt;17.647058823529411764705882350&lt;/ValueAsPercentage&gt;&lt;ValueAsPercentageString&gt;17.65%&lt;/ValueAsPercentageString&gt;&lt;PersonId&gt;0&lt;/PersonId&gt;&lt;ResponseDelay&gt;0&lt;/ResponseDelay&gt;&lt;/Response&gt;&lt;/ArrayOfResponse&gt;"/>
  <p:tag name="LASTMODE" val="&lt;?xml version=&quot;1.0&quot; encoding=&quot;utf-8&quot;?&gt;&lt;int&gt;0&lt;/int&gt;"/>
  <p:tag name="SEQUENCECOUNT" val="&lt;?xml version=&quot;1.0&quot; encoding=&quot;utf-8&quot;?&gt;&lt;int&gt;59&lt;/int&gt;"/>
  <p:tag name="MEETOO" val="d2e10192-d568-48e3-a6bc-67607e5ba58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ataLabel"/>
  <p:tag name="QUESTIONGUID" val="81ee31ad-bfae-4e8a-8891-1b9a346a0128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ARTANIMATION" val="OpenQuestion"/>
  <p:tag name="QUESTIONGUID" val="81ee31ad-bfae-4e8a-8891-1b9a346a0128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GUID" val="9c83c220-9b96-4354-9c6d-5d70d21b761b"/>
  <p:tag name="DESELECT" val="&lt;?xml version=&quot;1.0&quot; encoding=&quot;utf-8&quot;?&gt;&lt;ShapeEvent xmlns:xsi=&quot;http://www.w3.org/2001/XMLSchema-instance&quot; xmlns:xsd=&quot;http://www.w3.org/2001/XMLSchema&quot;&gt;&lt;Event&gt;SizePlaceholder&lt;/Event&gt;&lt;Arguments /&gt;&lt;/ShapeEvent&gt;"/>
  <p:tag name="SHAPEDETAILS" val="&lt;?xml version=&quot;1.0&quot; encoding=&quot;utf-8&quot;?&gt;&lt;ShapeDetails xmlns:xsi=&quot;http://www.w3.org/2001/XMLSchema-instance&quot; xmlns:xsd=&quot;http://www.w3.org/2001/XMLSchema&quot;&gt;&lt;GUID&gt;bdae7abc-fff2-46fe-bfc0-5ba00aaa8434&lt;/GUID&gt;&lt;Name /&gt;&lt;ScreenPosition&gt;BottomRight&lt;/ScreenPosition&gt;&lt;BorderThickness&gt;10&lt;/BorderThickness&gt;&lt;Top&gt;102.85701&lt;/Top&gt;&lt;Left&gt;151.125122&lt;/Left&gt;&lt;Height&gt;210.647&lt;/Height&gt;&lt;Width&gt;778.9728&lt;/Width&gt;&lt;/ShapeDetails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81ee31ad-bfae-4e8a-8891-1b9a346a012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81ee31ad-bfae-4e8a-8891-1b9a346a012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ataLabel"/>
  <p:tag name="QUESTIONGUID" val="81ee31ad-bfae-4e8a-8891-1b9a346a012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81ee31ad-bfae-4e8a-8891-1b9a346a0128"/>
  <p:tag name="SHAPEDETAILS" val="&lt;?xml version=&quot;1.0&quot; encoding=&quot;utf-8&quot;?&gt;&lt;ShapeDetails xmlns:xsi=&quot;http://www.w3.org/2001/XMLSchema-instance&quot; xmlns:xsd=&quot;http://www.w3.org/2001/XMLSchema&quot;&gt;&lt;GUID&gt;b531c78b-b1fb-461a-a7e5-ae04711c47cc&lt;/GUID&gt;&lt;Name /&gt;&lt;ScreenPosition&gt;BottomRight&lt;/ScreenPosition&gt;&lt;BorderThickness&gt;10&lt;/BorderThickness&gt;&lt;Top&gt;134.15&lt;/Top&gt;&lt;Left&gt;195.05&lt;/Left&gt;&lt;Height&gt;20.61874&lt;/Height&gt;&lt;Width&gt;674.402039&lt;/Width&gt;&lt;/ShapeDetails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81ee31ad-bfae-4e8a-8891-1b9a346a012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81ee31ad-bfae-4e8a-8891-1b9a346a012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ataLabel"/>
  <p:tag name="QUESTIONGUID" val="81ee31ad-bfae-4e8a-8891-1b9a346a012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81ee31ad-bfae-4e8a-8891-1b9a346a0128"/>
  <p:tag name="SHAPEDETAILS" val="&lt;?xml version=&quot;1.0&quot; encoding=&quot;utf-8&quot;?&gt;&lt;ShapeDetails xmlns:xsi=&quot;http://www.w3.org/2001/XMLSchema-instance&quot; xmlns:xsd=&quot;http://www.w3.org/2001/XMLSchema&quot;&gt;&lt;GUID&gt;97d35fb7-c26e-4de5-9b23-0ab1ccfc3d86&lt;/GUID&gt;&lt;Name /&gt;&lt;ScreenPosition&gt;BottomRight&lt;/ScreenPosition&gt;&lt;BorderThickness&gt;10&lt;/BorderThickness&gt;&lt;Top&gt;187.061737&lt;/Top&gt;&lt;Left&gt;195.05&lt;/Left&gt;&lt;Height&gt;20.61874&lt;/Height&gt;&lt;Width&gt;674.402039&lt;/Width&gt;&lt;/ShapeDetails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81ee31ad-bfae-4e8a-8891-1b9a346a0128"/>
  <p:tag name="SHAPEDETAILS" val="&lt;?xml version=&quot;1.0&quot; encoding=&quot;utf-8&quot;?&gt;&lt;ShapeDetails xmlns:xsi=&quot;http://www.w3.org/2001/XMLSchema-instance&quot; xmlns:xsd=&quot;http://www.w3.org/2001/XMLSchema&quot;&gt;&lt;GUID&gt;df2f3198-17e3-4aa8-ae90-e7e60562fbbb&lt;/GUID&gt;&lt;Name /&gt;&lt;ScreenPosition&gt;BottomRight&lt;/ScreenPosition&gt;&lt;BorderThickness&gt;10&lt;/BorderThickness&gt;&lt;Top&gt;239.973541&lt;/Top&gt;&lt;Left&gt;195.05&lt;/Left&gt;&lt;Height&gt;20.61874&lt;/Height&gt;&lt;Width&gt;674.402039&lt;/Width&gt;&lt;/ShapeDetails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81ee31ad-bfae-4e8a-8891-1b9a346a012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81ee31ad-bfae-4e8a-8891-1b9a346a0128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ataLabel"/>
  <p:tag name="QUESTIONGUID" val="81ee31ad-bfae-4e8a-8891-1b9a346a0128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81ee31ad-bfae-4e8a-8891-1b9a346a0128"/>
  <p:tag name="SHAPEDETAILS" val="&lt;?xml version=&quot;1.0&quot; encoding=&quot;utf-8&quot;?&gt;&lt;ShapeDetails xmlns:xsi=&quot;http://www.w3.org/2001/XMLSchema-instance&quot; xmlns:xsd=&quot;http://www.w3.org/2001/XMLSchema&quot;&gt;&lt;GUID&gt;df2f3198-17e3-4aa8-ae90-e7e60562fbbb&lt;/GUID&gt;&lt;Name /&gt;&lt;ScreenPosition&gt;BottomRight&lt;/ScreenPosition&gt;&lt;BorderThickness&gt;10&lt;/BorderThickness&gt;&lt;Top&gt;239.973541&lt;/Top&gt;&lt;Left&gt;195.05&lt;/Left&gt;&lt;Height&gt;20.61874&lt;/Height&gt;&lt;Width&gt;674.402039&lt;/Width&gt;&lt;/ShapeDetails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81ee31ad-bfae-4e8a-8891-1b9a346a012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81ee31ad-bfae-4e8a-8891-1b9a346a0128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ataLabel"/>
  <p:tag name="QUESTIONGUID" val="81ee31ad-bfae-4e8a-8891-1b9a346a012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81ee31ad-bfae-4e8a-8891-1b9a346a0128"/>
  <p:tag name="SHAPEDETAILS" val="&lt;?xml version=&quot;1.0&quot; encoding=&quot;utf-8&quot;?&gt;&lt;ShapeDetails xmlns:xsi=&quot;http://www.w3.org/2001/XMLSchema-instance&quot; xmlns:xsd=&quot;http://www.w3.org/2001/XMLSchema&quot;&gt;&lt;GUID&gt;e1840c11-82cb-419b-ae11-8b5b3fc65ba3&lt;/GUID&gt;&lt;Name /&gt;&lt;ScreenPosition&gt;BottomRight&lt;/ScreenPosition&gt;&lt;BorderThickness&gt;10&lt;/BorderThickness&gt;&lt;Top&gt;292.885284&lt;/Top&gt;&lt;Left&gt;195.05&lt;/Left&gt;&lt;Height&gt;20.61874&lt;/Height&gt;&lt;Width&gt;674.402039&lt;/Width&gt;&lt;/ShapeDetails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CKWIDTH" val="&lt;?xml version=&quot;1.0&quot; encoding=&quot;utf-8&quot;?&gt;&lt;float&gt;0&lt;/float&gt;"/>
  <p:tag name="SLIDETYPE" val="&lt;?xml version=&quot;1.0&quot; encoding=&quot;utf-8&quot;?&gt;&lt;SlideType&gt;Question&lt;/SlideType&gt;"/>
  <p:tag name="SOUNDOPTIONS" val="&lt;?xml version=&quot;1.0&quot; encoding=&quot;utf-8&quot;?&gt;&lt;SoundOptions xmlns:xsi=&quot;http://www.w3.org/2001/XMLSchema-instance&quot; xmlns:xsd=&quot;http://www.w3.org/2001/XMLSchema&quot;&gt;&lt;GUID&gt;9741c139-5d2b-4399-84d0-de43c4c6ed90&lt;/GUID&gt;&lt;Name /&gt;&lt;PlaySound&gt;false&lt;/PlaySound&gt;&lt;CountdownSoundTag&gt;SOUND516812080875483109497887998077119494887718969816161&lt;/CountdownSoundTag&gt;&lt;PlayTimesUpSound&gt;false&lt;/PlayTimesUpSound&gt;&lt;TimesUpSoundTag&gt;SOUND111526798997249761108910980117717199831168311485816161&lt;/TimesUpSoundTag&gt;&lt;Loop&gt;true&lt;/Loop&gt;&lt;/SoundOptions&gt;"/>
  <p:tag name="SCORINGOPTIONS" val="&lt;?xml version=&quot;1.0&quot; encoding=&quot;utf-8&quot;?&gt;&lt;ScoringOptions xmlns:xsi=&quot;http://www.w3.org/2001/XMLSchema-instance&quot; xmlns:xsd=&quot;http://www.w3.org/2001/XMLSchema&quot;&gt;&lt;GUID&gt;cc3d9bd4-625d-45ff-803c-7256824c61ad&lt;/GUID&gt;&lt;Name /&gt;&lt;EnableScoring&gt;false&lt;/EnableScoring&gt;&lt;RevealAnswer&gt;true&lt;/RevealAnswer&gt;&lt;PointsForCorrectAnswer&gt;10&lt;/PointsForCorrectAnswer&gt;&lt;SpeedScoring&gt;false&lt;/SpeedScoring&gt;&lt;IsNumberOfCorrectAnswersShown&gt;false&lt;/IsNumberOfCorrectAnswersShown&gt;&lt;/ScoringOptions&gt;"/>
  <p:tag name="COUNTDOWNOPTIONS" val="&lt;?xml version=&quot;1.0&quot; encoding=&quot;utf-8&quot;?&gt;&lt;CountdownOptions xmlns:xsi=&quot;http://www.w3.org/2001/XMLSchema-instance&quot; xmlns:xsd=&quot;http://www.w3.org/2001/XMLSchema&quot;&gt;&lt;GUID&gt;ff98a5ed-832e-4b0d-964a-c75d0329a95f&lt;/GUID&gt;&lt;Name /&gt;&lt;HasCountdown&gt;false&lt;/HasCountdown&gt;&lt;DoesCountdownClosePoll&gt;false&lt;/DoesCountdownClosePoll&gt;&lt;Length&gt;10&lt;/Length&gt;&lt;Value&gt;10&lt;/Value&gt;&lt;CountdownType&gt;Analogue&lt;/CountdownType&gt;&lt;Location&gt;&lt;GUID&gt;00000000-0000-0000-0000-000000000000&lt;/GUID&gt;&lt;Name /&gt;&lt;ScreenPosition&gt;BottomRight&lt;/ScreenPosition&gt;&lt;BorderThickness&gt;10&lt;/BorderThickness&gt;&lt;Top&gt;0&lt;/Top&gt;&lt;Left&gt;0&lt;/Left&gt;&lt;Height&gt;35&lt;/Height&gt;&lt;Width&gt;50&lt;/Width&gt;&lt;/Location&gt;&lt;/CountdownOptions&gt;"/>
  <p:tag name="VOTENOWOPTIONS" val="&lt;?xml version=&quot;1.0&quot; encoding=&quot;utf-8&quot;?&gt;&lt;VoteNowOptions xmlns:xsi=&quot;http://www.w3.org/2001/XMLSchema-instance&quot; xmlns:xsd=&quot;http://www.w3.org/2001/XMLSchema&quot;&gt;&lt;GUID&gt;acc46682-ee26-42bc-b062-c2e16b8eb533&lt;/GUID&gt;&lt;Name /&gt;&lt;HasVoteNow&gt;true&lt;/HasVoteNow&gt;&lt;TextSingleDigit&gt;POLL OPEN&lt;/TextSingleDigit&gt;&lt;TextMultiDigit&gt;Enter Number(s) and Press Send&lt;/TextMultiDigit&gt;&lt;TextTextVote&gt;Enter Text and Press Send&lt;/TextTextVote&gt;&lt;LocationSingleDigit&gt;&lt;GUID&gt;00000000-0000-0000-0000-000000000000&lt;/GUID&gt;&lt;Name /&gt;&lt;ScreenPosition&gt;TopRight&lt;/ScreenPosition&gt;&lt;BorderThickness&gt;10&lt;/BorderThickness&gt;&lt;Top&gt;0&lt;/Top&gt;&lt;Left&gt;0&lt;/Left&gt;&lt;Height&gt;35&lt;/Height&gt;&lt;Width&gt;100&lt;/Width&gt;&lt;/LocationSingleDigit&gt;&lt;LocationMultiDigit&gt;&lt;GUID&gt;00000000-0000-0000-0000-000000000000&lt;/GUID&gt;&lt;Name /&gt;&lt;ScreenPosition&gt;TopRight&lt;/ScreenPosition&gt;&lt;BorderThickness&gt;10&lt;/BorderThickness&gt;&lt;Top&gt;0&lt;/Top&gt;&lt;Left&gt;0&lt;/Left&gt;&lt;Height&gt;35&lt;/Height&gt;&lt;Width&gt;100&lt;/Width&gt;&lt;/LocationMultiDigit&gt;&lt;LocationTextVote&gt;&lt;GUID&gt;00000000-0000-0000-0000-000000000000&lt;/GUID&gt;&lt;Name /&gt;&lt;ScreenPosition&gt;TopRight&lt;/ScreenPosition&gt;&lt;BorderThickness&gt;10&lt;/BorderThickness&gt;&lt;Top&gt;0&lt;/Top&gt;&lt;Left&gt;0&lt;/Left&gt;&lt;Height&gt;35&lt;/Height&gt;&lt;Width&gt;100&lt;/Width&gt;&lt;/LocationTextVote&gt;&lt;Shape&gt;msoShapeRectangle&lt;/Shape&gt;&lt;/VoteNowOptions&gt;"/>
  <p:tag name="RESULTRENDERING" val="&lt;?xml version=&quot;1.0&quot; encoding=&quot;utf-8&quot;?&gt;&lt;DataRendering xmlns:xsi=&quot;http://www.w3.org/2001/XMLSchema-instance&quot; xmlns:xsd=&quot;http://www.w3.org/2001/XMLSchema&quot;&gt;&lt;GUID&gt;efbc1df9-b7bb-4bc6-8f16-911e7e8d77e7&lt;/GUID&gt;&lt;Name /&gt;&lt;ShowAverage&gt;false&lt;/ShowAverage&gt;&lt;DisplayType&gt;Bars&lt;/DisplayType&gt;&lt;DisplayNumbersAs&gt;Percentages&lt;/DisplayNumbersAs&gt;&lt;DecimalPlaces&gt;0&lt;/DecimalPlaces&gt;&lt;ShowResultsAxis&gt;false&lt;/ShowResultsAxis&gt;&lt;ShowRangeAxis&gt;true&lt;/ShowRangeAxis&gt;&lt;ShowTotal&gt;true&lt;/ShowTotal&gt;&lt;ShowResults&gt;false&lt;/ShowResults&gt;&lt;CalculatePercentageAs&gt;PercentagesOfVoters&lt;/CalculatePercentageAs&gt;&lt;IsBreakdown&gt;false&lt;/IsBreakdown&gt;&lt;ShowOverall&gt;true&lt;/ShowOverall&gt;&lt;AdjustDecimalPlacesIfNecessary&gt;true&lt;/AdjustDecimalPlacesIfNecessary&gt;&lt;AddDecimalPlaceIfRequired&gt;true&lt;/AddDecimalPlaceIfRequired&gt;&lt;NumberOfChoicesToDisplay&gt;10&lt;/NumberOfChoicesToDisplay&gt;&lt;/DataRendering&gt;"/>
  <p:tag name="RAWRESULTS" val="&lt;?xml version=&quot;1.0&quot; encoding=&quot;utf-8&quot;?&gt;&lt;ArrayOfResponse xmlns:xsi=&quot;http://www.w3.org/2001/XMLSchema-instance&quot; xmlns:xsd=&quot;http://www.w3.org/2001/XMLSchema&quot;&gt;&lt;Response&gt;&lt;Index&gt;0&lt;/Index&gt;&lt;SmartcardUID&gt;0&lt;/SmartcardUID&gt;&lt;Valid&gt;false&lt;/Valid&gt;&lt;TimeStamp&gt;0001-01-01T00:00:00&lt;/TimeStamp&gt;&lt;Value&gt;3&lt;/Value&gt;&lt;ValueAsPercentage&gt;17.647058823529411764705882350&lt;/ValueAsPercentage&gt;&lt;ValueAsPercentageString&gt;17.65%&lt;/ValueAsPercentageString&gt;&lt;PersonId&gt;0&lt;/PersonId&gt;&lt;ResponseDelay&gt;0&lt;/ResponseDelay&gt;&lt;/Response&gt;&lt;Response&gt;&lt;Index&gt;0&lt;/Index&gt;&lt;SmartcardUID&gt;0&lt;/SmartcardUID&gt;&lt;Valid&gt;false&lt;/Valid&gt;&lt;TimeStamp&gt;0001-01-01T00:00:00&lt;/TimeStamp&gt;&lt;Value&gt;5&lt;/Value&gt;&lt;ValueAsPercentage&gt;29.411764705882352941176470590&lt;/ValueAsPercentage&gt;&lt;ValueAsPercentageString&gt;29.41%&lt;/ValueAsPercentageString&gt;&lt;PersonId&gt;0&lt;/PersonId&gt;&lt;ResponseDelay&gt;0&lt;/ResponseDelay&gt;&lt;/Response&gt;&lt;Response&gt;&lt;Index&gt;0&lt;/Index&gt;&lt;SmartcardUID&gt;0&lt;/SmartcardUID&gt;&lt;Valid&gt;false&lt;/Valid&gt;&lt;TimeStamp&gt;0001-01-01T00:00:00&lt;/TimeStamp&gt;&lt;Value&gt;6&lt;/Value&gt;&lt;ValueAsPercentage&gt;35.294117647058823529411764710&lt;/ValueAsPercentage&gt;&lt;ValueAsPercentageString&gt;35.29%&lt;/ValueAsPercentageString&gt;&lt;PersonId&gt;0&lt;/PersonId&gt;&lt;ResponseDelay&gt;0&lt;/ResponseDelay&gt;&lt;/Response&gt;&lt;Response&gt;&lt;Index&gt;0&lt;/Index&gt;&lt;SmartcardUID&gt;0&lt;/SmartcardUID&gt;&lt;Valid&gt;false&lt;/Valid&gt;&lt;TimeStamp&gt;0001-01-01T00:00:00&lt;/TimeStamp&gt;&lt;Value&gt;3&lt;/Value&gt;&lt;ValueAsPercentage&gt;17.647058823529411764705882350&lt;/ValueAsPercentage&gt;&lt;ValueAsPercentageString&gt;17.65%&lt;/ValueAsPercentageString&gt;&lt;PersonId&gt;0&lt;/PersonId&gt;&lt;ResponseDelay&gt;0&lt;/ResponseDelay&gt;&lt;/Response&gt;&lt;/ArrayOfResponse&gt;"/>
  <p:tag name="QUESTIONDEFINITION" val="&lt;?xml version=&quot;1.0&quot; encoding=&quot;utf-8&quot;?&gt;&lt;MultipleChoiceQuestion xmlns:xsi=&quot;http://www.w3.org/2001/XMLSchema-instance&quot; xmlns:xsd=&quot;http://www.w3.org/2001/XMLSchema&quot;&gt;&lt;GUID&gt;4b7f76a0-7583-4be1-96cc-69235f1f8596&lt;/GUID&gt;&lt;Name /&gt;&lt;Text&gt;How would you rate this meeting?&lt;/Text&gt;&lt;SubChoiceDefinitions&gt;&lt;SubChoiceDefinition&gt;&lt;Name&gt;_default&lt;/Name&gt;&lt;SubChoiceSourceReferences /&gt;&lt;/SubChoiceDefinition&gt;&lt;/SubChoiceDefinitions&gt;&lt;SubText /&gt;&lt;IndividualWeightingText /&gt;&lt;QuestionType&gt;MultipleChoice&lt;/QuestionType&gt;&lt;Source&gt;Simulated&lt;/Source&gt;&lt;Choices&gt;&lt;Choice xsi:type=&quot;DiscreteChoice&quot;&gt;&lt;GUID&gt;29325f4f-9689-4fac-bc77-c9ca9ea6d31b&lt;/GUID&gt;&lt;Name /&gt;&lt;IsSelected&gt;true&lt;/IsSelected&gt;&lt;Description&gt;Waste of time&lt;/Description&gt;&lt;Key&gt;1&lt;/Key&gt;&lt;IsAnswer&gt;false&lt;/IsAnswer&gt;&lt;SubChoiceData&gt;&lt;SubChoices&gt;&lt;SubChoice&gt;&lt;NumVotes&gt;15&lt;/NumVotes&gt;&lt;PercentageOfVotesCast&gt;15&lt;/PercentageOfVotesCast&gt;&lt;PercentageOfVotesCastAsString&gt;15%&lt;/PercentageOfVotesCastAsString&gt;&lt;PercentageOfVoters&gt;15&lt;/PercentageOfVoters&gt;&lt;PercentageOfVotersAsString&gt;15%&lt;/PercentageOfVotersAsString&gt;&lt;/SubChoice&gt;&lt;/SubChoices&gt;&lt;/SubChoiceData&gt;&lt;Score&gt;0&lt;/Score&gt;&lt;ChoiceRankings /&gt;&lt;AnswerSequenceNo&gt;0&lt;/AnswerSequenceNo&gt;&lt;/Choice&gt;&lt;Choice xsi:type=&quot;DiscreteChoice&quot;&gt;&lt;GUID&gt;a5d817b4-676c-4c69-bf90-959b4435de98&lt;/GUID&gt;&lt;Name /&gt;&lt;IsSelected&gt;true&lt;/IsSelected&gt;&lt;Description&gt;Somewhat useful&lt;/Description&gt;&lt;Key&gt;2&lt;/Key&gt;&lt;IsAnswer&gt;false&lt;/IsAnswer&gt;&lt;SubChoiceData&gt;&lt;SubChoices&gt;&lt;SubChoice&gt;&lt;NumVotes&gt;25&lt;/NumVotes&gt;&lt;PercentageOfVotesCast&gt;25&lt;/PercentageOfVotesCast&gt;&lt;PercentageOfVotesCastAsString&gt;25%&lt;/PercentageOfVotesCastAsString&gt;&lt;PercentageOfVoters&gt;25&lt;/PercentageOfVoters&gt;&lt;PercentageOfVotersAsString&gt;25%&lt;/PercentageOfVotersAsString&gt;&lt;/SubChoice&gt;&lt;/SubChoices&gt;&lt;/SubChoiceData&gt;&lt;Score&gt;0&lt;/Score&gt;&lt;ChoiceRankings /&gt;&lt;AnswerSequenceNo&gt;0&lt;/AnswerSequenceNo&gt;&lt;/Choice&gt;&lt;Choice xsi:type=&quot;DiscreteChoice&quot;&gt;&lt;GUID&gt;da8e4182-2d11-4174-b209-72379b654222&lt;/GUID&gt;&lt;Name /&gt;&lt;IsSelected&gt;true&lt;/IsSelected&gt;&lt;Description&gt;Useful&lt;/Description&gt;&lt;Key&gt;3&lt;/Key&gt;&lt;IsAnswer&gt;false&lt;/IsAnswer&gt;&lt;SubChoiceData&gt;&lt;SubChoices&gt;&lt;SubChoice&gt;&lt;NumVotes&gt;24&lt;/NumVotes&gt;&lt;PercentageOfVotesCast&gt;24&lt;/PercentageOfVotesCast&gt;&lt;PercentageOfVotesCastAsString&gt;24%&lt;/PercentageOfVotesCastAsString&gt;&lt;PercentageOfVoters&gt;24&lt;/PercentageOfVoters&gt;&lt;PercentageOfVotersAsString&gt;24%&lt;/PercentageOfVotersAsString&gt;&lt;/SubChoice&gt;&lt;/SubChoices&gt;&lt;/SubChoiceData&gt;&lt;Score&gt;0&lt;/Score&gt;&lt;ChoiceRankings /&gt;&lt;AnswerSequenceNo&gt;0&lt;/AnswerSequenceNo&gt;&lt;/Choice&gt;&lt;Choice xsi:type=&quot;DiscreteChoice&quot;&gt;&lt;GUID&gt;7003d076-9650-419c-b27f-1802eddcdc65&lt;/GUID&gt;&lt;Name /&gt;&lt;IsSelected&gt;true&lt;/IsSelected&gt;&lt;Description&gt;Very useful&lt;/Description&gt;&lt;Key&gt;4&lt;/Key&gt;&lt;IsAnswer&gt;false&lt;/IsAnswer&gt;&lt;SubChoiceData&gt;&lt;SubChoices&gt;&lt;SubChoice&gt;&lt;NumVotes&gt;36&lt;/NumVotes&gt;&lt;PercentageOfVotesCast&gt;36&lt;/PercentageOfVotesCast&gt;&lt;PercentageOfVotesCastAsString&gt;36%&lt;/PercentageOfVotesCastAsString&gt;&lt;PercentageOfVoters&gt;36&lt;/PercentageOfVoters&gt;&lt;PercentageOfVotersAsString&gt;36%&lt;/PercentageOfVotersAsString&gt;&lt;/SubChoice&gt;&lt;/SubChoices&gt;&lt;/SubChoiceData&gt;&lt;Score&gt;0&lt;/Score&gt;&lt;ChoiceRankings /&gt;&lt;AnswerSequenceNo&gt;0&lt;/AnswerSequenceNo&gt;&lt;/Choice&gt;&lt;/Choices&gt;&lt;HasData&gt;true&lt;/HasData&gt;&lt;MasterQuestionNumSubChoices&gt;0&lt;/MasterQuestionNumSubChoices&gt;&lt;TimeOpenMS&gt;0&lt;/TimeOpenMS&gt;&lt;IsQuestionWeighted&gt;false&lt;/IsQuestionWeighted&gt;&lt;CorrectAnswerVotesNumber&gt;0&lt;/CorrectAnswerVotesNumber&gt;&lt;CorrectAnswerVotesPercent&gt;0&lt;/CorrectAnswerVotesPercent&gt;&lt;ReactorPollDetails&gt;&lt;MeetingId&gt;0&lt;/MeetingId&gt;&lt;SessionId&gt;0&lt;/SessionId&gt;&lt;TenancyId&gt;0&lt;/TenancyId&gt;&lt;LatestPollId&gt;0&lt;/LatestPollId&gt;&lt;/ReactorPollDetails&gt;&lt;Ranking&gt;false&lt;/Ranking&gt;&lt;MaxNumResponses&gt;1&lt;/MaxNumResponses&gt;&lt;MultipleChoiceSubTypeValue&gt;AnyOrder&lt;/MultipleChoiceSubTypeValue&gt;&lt;/MultipleChoiceQuestion&gt;"/>
  <p:tag name="LASTMODE" val="&lt;?xml version=&quot;1.0&quot; encoding=&quot;utf-8&quot;?&gt;&lt;int&gt;0&lt;/int&gt;"/>
  <p:tag name="SEQUENCECOUNT" val="&lt;?xml version=&quot;1.0&quot; encoding=&quot;utf-8&quot;?&gt;&lt;int&gt;66&lt;/int&gt;"/>
  <p:tag name="MEETOO" val="d2e10192-d568-48e3-a6bc-67607e5ba58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ARTANIMATION" val="OpenQuestion"/>
  <p:tag name="QUESTIONGUID" val="81ee31ad-bfae-4e8a-8891-1b9a346a012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81ee31ad-bfae-4e8a-8891-1b9a346a0128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GUID" val="4b7f76a0-7583-4be1-96cc-69235f1f8596"/>
  <p:tag name="DESELECT" val="&lt;?xml version=&quot;1.0&quot; encoding=&quot;utf-8&quot;?&gt;&lt;ShapeEvent xmlns:xsi=&quot;http://www.w3.org/2001/XMLSchema-instance&quot; xmlns:xsd=&quot;http://www.w3.org/2001/XMLSchema&quot;&gt;&lt;Event&gt;SizePlaceholder&lt;/Event&gt;&lt;Arguments /&gt;&lt;/ShapeEvent&gt;"/>
  <p:tag name="SHAPEDETAILS" val="&lt;?xml version=&quot;1.0&quot; encoding=&quot;utf-8&quot;?&gt;&lt;ShapeDetails xmlns:xsi=&quot;http://www.w3.org/2001/XMLSchema-instance&quot; xmlns:xsd=&quot;http://www.w3.org/2001/XMLSchema&quot;&gt;&lt;GUID&gt;ac955bc5-1f10-4488-8a86-391876950730&lt;/GUID&gt;&lt;Name /&gt;&lt;ScreenPosition&gt;BottomRight&lt;/ScreenPosition&gt;&lt;BorderThickness&gt;10&lt;/BorderThickness&gt;&lt;Top&gt;102.85701&lt;/Top&gt;&lt;Left&gt;151.125122&lt;/Left&gt;&lt;Height&gt;210.647&lt;/Height&gt;&lt;Width&gt;769.4463&lt;/Width&gt;&lt;/ShapeDetails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81ee31ad-bfae-4e8a-8891-1b9a346a0128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81ee31ad-bfae-4e8a-8891-1b9a346a0128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ataLabel"/>
  <p:tag name="QUESTIONGUID" val="81ee31ad-bfae-4e8a-8891-1b9a346a0128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81ee31ad-bfae-4e8a-8891-1b9a346a0128"/>
  <p:tag name="SHAPEDETAILS" val="&lt;?xml version=&quot;1.0&quot; encoding=&quot;utf-8&quot;?&gt;&lt;ShapeDetails xmlns:xsi=&quot;http://www.w3.org/2001/XMLSchema-instance&quot; xmlns:xsd=&quot;http://www.w3.org/2001/XMLSchema&quot;&gt;&lt;GUID&gt;b531c78b-b1fb-461a-a7e5-ae04711c47cc&lt;/GUID&gt;&lt;Name /&gt;&lt;ScreenPosition&gt;BottomRight&lt;/ScreenPosition&gt;&lt;BorderThickness&gt;10&lt;/BorderThickness&gt;&lt;Top&gt;134.15&lt;/Top&gt;&lt;Left&gt;195.05&lt;/Left&gt;&lt;Height&gt;20.61874&lt;/Height&gt;&lt;Width&gt;674.402039&lt;/Width&gt;&lt;/ShapeDetails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81ee31ad-bfae-4e8a-8891-1b9a346a0128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81ee31ad-bfae-4e8a-8891-1b9a346a0128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ataLabel"/>
  <p:tag name="QUESTIONGUID" val="81ee31ad-bfae-4e8a-8891-1b9a346a0128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81ee31ad-bfae-4e8a-8891-1b9a346a0128"/>
  <p:tag name="SHAPEDETAILS" val="&lt;?xml version=&quot;1.0&quot; encoding=&quot;utf-8&quot;?&gt;&lt;ShapeDetails xmlns:xsi=&quot;http://www.w3.org/2001/XMLSchema-instance&quot; xmlns:xsd=&quot;http://www.w3.org/2001/XMLSchema&quot;&gt;&lt;GUID&gt;97d35fb7-c26e-4de5-9b23-0ab1ccfc3d86&lt;/GUID&gt;&lt;Name /&gt;&lt;ScreenPosition&gt;BottomRight&lt;/ScreenPosition&gt;&lt;BorderThickness&gt;10&lt;/BorderThickness&gt;&lt;Top&gt;187.061737&lt;/Top&gt;&lt;Left&gt;195.05&lt;/Left&gt;&lt;Height&gt;20.61874&lt;/Height&gt;&lt;Width&gt;674.402039&lt;/Width&gt;&lt;/ShapeDetails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81ee31ad-bfae-4e8a-8891-1b9a346a012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81ee31ad-bfae-4e8a-8891-1b9a346a012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81ee31ad-bfae-4e8a-8891-1b9a346a0128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ataLabel"/>
  <p:tag name="QUESTIONGUID" val="81ee31ad-bfae-4e8a-8891-1b9a346a0128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81ee31ad-bfae-4e8a-8891-1b9a346a0128"/>
  <p:tag name="SHAPEDETAILS" val="&lt;?xml version=&quot;1.0&quot; encoding=&quot;utf-8&quot;?&gt;&lt;ShapeDetails xmlns:xsi=&quot;http://www.w3.org/2001/XMLSchema-instance&quot; xmlns:xsd=&quot;http://www.w3.org/2001/XMLSchema&quot;&gt;&lt;GUID&gt;df2f3198-17e3-4aa8-ae90-e7e60562fbbb&lt;/GUID&gt;&lt;Name /&gt;&lt;ScreenPosition&gt;BottomRight&lt;/ScreenPosition&gt;&lt;BorderThickness&gt;10&lt;/BorderThickness&gt;&lt;Top&gt;239.973541&lt;/Top&gt;&lt;Left&gt;195.05&lt;/Left&gt;&lt;Height&gt;20.61874&lt;/Height&gt;&lt;Width&gt;674.402039&lt;/Width&gt;&lt;/ShapeDetails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81ee31ad-bfae-4e8a-8891-1b9a346a0128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81ee31ad-bfae-4e8a-8891-1b9a346a0128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ataLabel"/>
  <p:tag name="QUESTIONGUID" val="81ee31ad-bfae-4e8a-8891-1b9a346a0128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81ee31ad-bfae-4e8a-8891-1b9a346a0128"/>
  <p:tag name="SHAPEDETAILS" val="&lt;?xml version=&quot;1.0&quot; encoding=&quot;utf-8&quot;?&gt;&lt;ShapeDetails xmlns:xsi=&quot;http://www.w3.org/2001/XMLSchema-instance&quot; xmlns:xsd=&quot;http://www.w3.org/2001/XMLSchema&quot;&gt;&lt;GUID&gt;e1840c11-82cb-419b-ae11-8b5b3fc65ba3&lt;/GUID&gt;&lt;Name /&gt;&lt;ScreenPosition&gt;BottomRight&lt;/ScreenPosition&gt;&lt;BorderThickness&gt;10&lt;/BorderThickness&gt;&lt;Top&gt;292.885284&lt;/Top&gt;&lt;Left&gt;195.05&lt;/Left&gt;&lt;Height&gt;20.61874&lt;/Height&gt;&lt;Width&gt;674.402039&lt;/Width&gt;&lt;/ShapeDetails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CKWIDTH" val="&lt;?xml version=&quot;1.0&quot; encoding=&quot;utf-8&quot;?&gt;&lt;float&gt;0&lt;/float&gt;"/>
  <p:tag name="SLIDETYPE" val="&lt;?xml version=&quot;1.0&quot; encoding=&quot;utf-8&quot;?&gt;&lt;SlideType&gt;Question&lt;/SlideType&gt;"/>
  <p:tag name="SOUNDOPTIONS" val="&lt;?xml version=&quot;1.0&quot; encoding=&quot;utf-8&quot;?&gt;&lt;SoundOptions xmlns:xsi=&quot;http://www.w3.org/2001/XMLSchema-instance&quot; xmlns:xsd=&quot;http://www.w3.org/2001/XMLSchema&quot;&gt;&lt;GUID&gt;9741c139-5d2b-4399-84d0-de43c4c6ed90&lt;/GUID&gt;&lt;Name /&gt;&lt;PlaySound&gt;false&lt;/PlaySound&gt;&lt;CountdownSoundTag&gt;SOUND516812080875483109497887998077119494887718969816161&lt;/CountdownSoundTag&gt;&lt;PlayTimesUpSound&gt;false&lt;/PlayTimesUpSound&gt;&lt;TimesUpSoundTag&gt;SOUND111526798997249761108910980117717199831168311485816161&lt;/TimesUpSoundTag&gt;&lt;Loop&gt;true&lt;/Loop&gt;&lt;/SoundOptions&gt;"/>
  <p:tag name="SCORINGOPTIONS" val="&lt;?xml version=&quot;1.0&quot; encoding=&quot;utf-8&quot;?&gt;&lt;ScoringOptions xmlns:xsi=&quot;http://www.w3.org/2001/XMLSchema-instance&quot; xmlns:xsd=&quot;http://www.w3.org/2001/XMLSchema&quot;&gt;&lt;GUID&gt;cc3d9bd4-625d-45ff-803c-7256824c61ad&lt;/GUID&gt;&lt;Name /&gt;&lt;EnableScoring&gt;false&lt;/EnableScoring&gt;&lt;RevealAnswer&gt;true&lt;/RevealAnswer&gt;&lt;PointsForCorrectAnswer&gt;10&lt;/PointsForCorrectAnswer&gt;&lt;SpeedScoring&gt;false&lt;/SpeedScoring&gt;&lt;IsNumberOfCorrectAnswersShown&gt;false&lt;/IsNumberOfCorrectAnswersShown&gt;&lt;/ScoringOptions&gt;"/>
  <p:tag name="COUNTDOWNOPTIONS" val="&lt;?xml version=&quot;1.0&quot; encoding=&quot;utf-8&quot;?&gt;&lt;CountdownOptions xmlns:xsi=&quot;http://www.w3.org/2001/XMLSchema-instance&quot; xmlns:xsd=&quot;http://www.w3.org/2001/XMLSchema&quot;&gt;&lt;GUID&gt;ff98a5ed-832e-4b0d-964a-c75d0329a95f&lt;/GUID&gt;&lt;Name /&gt;&lt;HasCountdown&gt;false&lt;/HasCountdown&gt;&lt;DoesCountdownClosePoll&gt;false&lt;/DoesCountdownClosePoll&gt;&lt;Length&gt;10&lt;/Length&gt;&lt;Value&gt;10&lt;/Value&gt;&lt;CountdownType&gt;Analogue&lt;/CountdownType&gt;&lt;Location&gt;&lt;GUID&gt;00000000-0000-0000-0000-000000000000&lt;/GUID&gt;&lt;Name /&gt;&lt;ScreenPosition&gt;BottomRight&lt;/ScreenPosition&gt;&lt;BorderThickness&gt;10&lt;/BorderThickness&gt;&lt;Top&gt;0&lt;/Top&gt;&lt;Left&gt;0&lt;/Left&gt;&lt;Height&gt;35&lt;/Height&gt;&lt;Width&gt;50&lt;/Width&gt;&lt;/Location&gt;&lt;/CountdownOptions&gt;"/>
  <p:tag name="VOTENOWOPTIONS" val="&lt;?xml version=&quot;1.0&quot; encoding=&quot;utf-8&quot;?&gt;&lt;VoteNowOptions xmlns:xsi=&quot;http://www.w3.org/2001/XMLSchema-instance&quot; xmlns:xsd=&quot;http://www.w3.org/2001/XMLSchema&quot;&gt;&lt;GUID&gt;acc46682-ee26-42bc-b062-c2e16b8eb533&lt;/GUID&gt;&lt;Name /&gt;&lt;HasVoteNow&gt;true&lt;/HasVoteNow&gt;&lt;TextSingleDigit&gt;POLL OPEN&lt;/TextSingleDigit&gt;&lt;TextMultiDigit&gt;Enter Number(s) and Press Send&lt;/TextMultiDigit&gt;&lt;TextTextVote&gt;Enter Text and Press Send&lt;/TextTextVote&gt;&lt;LocationSingleDigit&gt;&lt;GUID&gt;00000000-0000-0000-0000-000000000000&lt;/GUID&gt;&lt;Name /&gt;&lt;ScreenPosition&gt;TopRight&lt;/ScreenPosition&gt;&lt;BorderThickness&gt;10&lt;/BorderThickness&gt;&lt;Top&gt;0&lt;/Top&gt;&lt;Left&gt;0&lt;/Left&gt;&lt;Height&gt;35&lt;/Height&gt;&lt;Width&gt;100&lt;/Width&gt;&lt;/LocationSingleDigit&gt;&lt;LocationMultiDigit&gt;&lt;GUID&gt;00000000-0000-0000-0000-000000000000&lt;/GUID&gt;&lt;Name /&gt;&lt;ScreenPosition&gt;TopRight&lt;/ScreenPosition&gt;&lt;BorderThickness&gt;10&lt;/BorderThickness&gt;&lt;Top&gt;0&lt;/Top&gt;&lt;Left&gt;0&lt;/Left&gt;&lt;Height&gt;35&lt;/Height&gt;&lt;Width&gt;100&lt;/Width&gt;&lt;/LocationMultiDigit&gt;&lt;LocationTextVote&gt;&lt;GUID&gt;00000000-0000-0000-0000-000000000000&lt;/GUID&gt;&lt;Name /&gt;&lt;ScreenPosition&gt;TopRight&lt;/ScreenPosition&gt;&lt;BorderThickness&gt;10&lt;/BorderThickness&gt;&lt;Top&gt;0&lt;/Top&gt;&lt;Left&gt;0&lt;/Left&gt;&lt;Height&gt;35&lt;/Height&gt;&lt;Width&gt;100&lt;/Width&gt;&lt;/LocationTextVote&gt;&lt;Shape&gt;msoShapeRectangle&lt;/Shape&gt;&lt;/VoteNowOptions&gt;"/>
  <p:tag name="RESULTRENDERING" val="&lt;?xml version=&quot;1.0&quot; encoding=&quot;utf-8&quot;?&gt;&lt;DataRendering xmlns:xsi=&quot;http://www.w3.org/2001/XMLSchema-instance&quot; xmlns:xsd=&quot;http://www.w3.org/2001/XMLSchema&quot;&gt;&lt;GUID&gt;efbc1df9-b7bb-4bc6-8f16-911e7e8d77e7&lt;/GUID&gt;&lt;Name /&gt;&lt;ShowAverage&gt;false&lt;/ShowAverage&gt;&lt;DisplayType&gt;Bars&lt;/DisplayType&gt;&lt;DisplayNumbersAs&gt;Percentages&lt;/DisplayNumbersAs&gt;&lt;DecimalPlaces&gt;0&lt;/DecimalPlaces&gt;&lt;ShowResultsAxis&gt;false&lt;/ShowResultsAxis&gt;&lt;ShowRangeAxis&gt;true&lt;/ShowRangeAxis&gt;&lt;ShowTotal&gt;true&lt;/ShowTotal&gt;&lt;ShowResults&gt;false&lt;/ShowResults&gt;&lt;CalculatePercentageAs&gt;PercentagesOfVoters&lt;/CalculatePercentageAs&gt;&lt;IsBreakdown&gt;false&lt;/IsBreakdown&gt;&lt;ShowOverall&gt;true&lt;/ShowOverall&gt;&lt;AdjustDecimalPlacesIfNecessary&gt;true&lt;/AdjustDecimalPlacesIfNecessary&gt;&lt;AddDecimalPlaceIfRequired&gt;true&lt;/AddDecimalPlaceIfRequired&gt;&lt;NumberOfChoicesToDisplay&gt;10&lt;/NumberOfChoicesToDisplay&gt;&lt;/DataRendering&gt;"/>
  <p:tag name="RAWRESULTS" val="&lt;?xml version=&quot;1.0&quot; encoding=&quot;utf-8&quot;?&gt;&lt;ArrayOfResponse xmlns:xsi=&quot;http://www.w3.org/2001/XMLSchema-instance&quot; xmlns:xsd=&quot;http://www.w3.org/2001/XMLSchema&quot;&gt;&lt;Response&gt;&lt;Index&gt;0&lt;/Index&gt;&lt;SmartcardUID&gt;0&lt;/SmartcardUID&gt;&lt;Valid&gt;false&lt;/Valid&gt;&lt;TimeStamp&gt;0001-01-01T00:00:00&lt;/TimeStamp&gt;&lt;Value&gt;3&lt;/Value&gt;&lt;ValueAsPercentage&gt;17.647058823529411764705882350&lt;/ValueAsPercentage&gt;&lt;ValueAsPercentageString&gt;17.65%&lt;/ValueAsPercentageString&gt;&lt;PersonId&gt;0&lt;/PersonId&gt;&lt;ResponseDelay&gt;0&lt;/ResponseDelay&gt;&lt;/Response&gt;&lt;Response&gt;&lt;Index&gt;0&lt;/Index&gt;&lt;SmartcardUID&gt;0&lt;/SmartcardUID&gt;&lt;Valid&gt;false&lt;/Valid&gt;&lt;TimeStamp&gt;0001-01-01T00:00:00&lt;/TimeStamp&gt;&lt;Value&gt;5&lt;/Value&gt;&lt;ValueAsPercentage&gt;29.411764705882352941176470590&lt;/ValueAsPercentage&gt;&lt;ValueAsPercentageString&gt;29.41%&lt;/ValueAsPercentageString&gt;&lt;PersonId&gt;0&lt;/PersonId&gt;&lt;ResponseDelay&gt;0&lt;/ResponseDelay&gt;&lt;/Response&gt;&lt;Response&gt;&lt;Index&gt;0&lt;/Index&gt;&lt;SmartcardUID&gt;0&lt;/SmartcardUID&gt;&lt;Valid&gt;false&lt;/Valid&gt;&lt;TimeStamp&gt;0001-01-01T00:00:00&lt;/TimeStamp&gt;&lt;Value&gt;6&lt;/Value&gt;&lt;ValueAsPercentage&gt;35.294117647058823529411764710&lt;/ValueAsPercentage&gt;&lt;ValueAsPercentageString&gt;35.29%&lt;/ValueAsPercentageString&gt;&lt;PersonId&gt;0&lt;/PersonId&gt;&lt;ResponseDelay&gt;0&lt;/ResponseDelay&gt;&lt;/Response&gt;&lt;Response&gt;&lt;Index&gt;0&lt;/Index&gt;&lt;SmartcardUID&gt;0&lt;/SmartcardUID&gt;&lt;Valid&gt;false&lt;/Valid&gt;&lt;TimeStamp&gt;0001-01-01T00:00:00&lt;/TimeStamp&gt;&lt;Value&gt;3&lt;/Value&gt;&lt;ValueAsPercentage&gt;17.647058823529411764705882350&lt;/ValueAsPercentage&gt;&lt;ValueAsPercentageString&gt;17.65%&lt;/ValueAsPercentageString&gt;&lt;PersonId&gt;0&lt;/PersonId&gt;&lt;ResponseDelay&gt;0&lt;/ResponseDelay&gt;&lt;/Response&gt;&lt;/ArrayOfResponse&gt;"/>
  <p:tag name="HASPERCENTTYPESHAPE" val="true"/>
  <p:tag name="QUESTIONDEFINITION" val="&lt;?xml version=&quot;1.0&quot; encoding=&quot;utf-8&quot;?&gt;&lt;MultipleChoiceQuestion xmlns:xsi=&quot;http://www.w3.org/2001/XMLSchema-instance&quot; xmlns:xsd=&quot;http://www.w3.org/2001/XMLSchema&quot;&gt;&lt;GUID&gt;31a020e0-843b-4a94-a604-259be4f9d63b&lt;/GUID&gt;&lt;Name /&gt;&lt;Text&gt;What were the 2 most useful or interesting parts of the meeting for you?&lt;/Text&gt;&lt;SubChoiceDefinitions&gt;&lt;SubChoiceDefinition&gt;&lt;Name&gt;1st Choice&lt;/Name&gt;&lt;SubChoiceSourceReferences /&gt;&lt;/SubChoiceDefinition&gt;&lt;SubChoiceDefinition&gt;&lt;Name&gt;2nd Choice&lt;/Name&gt;&lt;SubChoiceSourceReferences /&gt;&lt;/SubChoiceDefinition&gt;&lt;/SubChoiceDefinitions&gt;&lt;SubText /&gt;&lt;IndividualWeightingText /&gt;&lt;QuestionType&gt;MultipleChoice&lt;/QuestionType&gt;&lt;Source&gt;Simulated&lt;/Source&gt;&lt;Choices&gt;&lt;Choice xsi:type=&quot;DiscreteChoice&quot;&gt;&lt;GUID&gt;169b490a-adae-4dfa-bb5c-d4fddffbc9a9&lt;/GUID&gt;&lt;Name /&gt;&lt;IsSelected&gt;true&lt;/IsSelected&gt;&lt;Description&gt;CEO presentation&lt;/Description&gt;&lt;Key&gt;1&lt;/Key&gt;&lt;IsAnswer&gt;false&lt;/IsAnswer&gt;&lt;SubChoiceData&gt;&lt;SubChoices&gt;&lt;SubChoice&gt;&lt;NumVotes&gt;3&lt;/NumVotes&gt;&lt;PercentageOfVotesCast&gt;3&lt;/PercentageOfVotesCast&gt;&lt;PercentageOfVotesCastAsString&gt;3%&lt;/PercentageOfVotesCastAsString&gt;&lt;PercentageOfVoters&gt;3&lt;/PercentageOfVoters&gt;&lt;PercentageOfVotersAsString&gt;3%&lt;/PercentageOfVotersAsString&gt;&lt;/SubChoice&gt;&lt;SubChoice&gt;&lt;NumVotes&gt;0&lt;/NumVotes&gt;&lt;PercentageOfVotesCast&gt;0&lt;/PercentageOfVotesCast&gt;&lt;PercentageOfVoters&gt;0&lt;/PercentageOfVoters&gt;&lt;/SubChoice&gt;&lt;/SubChoices&gt;&lt;/SubChoiceData&gt;&lt;Score&gt;0&lt;/Score&gt;&lt;ChoiceRankings /&gt;&lt;AnswerSequenceNo&gt;0&lt;/AnswerSequenceNo&gt;&lt;/Choice&gt;&lt;Choice xsi:type=&quot;DiscreteChoice&quot;&gt;&lt;GUID&gt;a0ff4739-00be-48cb-aecb-68fb6c55bf0f&lt;/GUID&gt;&lt;Name /&gt;&lt;IsSelected&gt;true&lt;/IsSelected&gt;&lt;Description&gt;Seeing the revenue figures and targets&lt;/Description&gt;&lt;Key&gt;2&lt;/Key&gt;&lt;IsAnswer&gt;false&lt;/IsAnswer&gt;&lt;SubChoiceData&gt;&lt;SubChoices&gt;&lt;SubChoice&gt;&lt;NumVotes&gt;22&lt;/NumVotes&gt;&lt;PercentageOfVotesCast&gt;22&lt;/PercentageOfVotesCast&gt;&lt;PercentageOfVotesCastAsString&gt;22%&lt;/PercentageOfVotesCastAsString&gt;&lt;PercentageOfVoters&gt;22&lt;/PercentageOfVoters&gt;&lt;PercentageOfVotersAsString&gt;22%&lt;/PercentageOfVotersAsString&gt;&lt;/SubChoice&gt;&lt;SubChoice&gt;&lt;NumVotes&gt;0&lt;/NumVotes&gt;&lt;PercentageOfVotesCast&gt;0&lt;/PercentageOfVotesCast&gt;&lt;PercentageOfVoters&gt;0&lt;/PercentageOfVoters&gt;&lt;/SubChoice&gt;&lt;/SubChoices&gt;&lt;/SubChoiceData&gt;&lt;Score&gt;0&lt;/Score&gt;&lt;ChoiceRankings /&gt;&lt;AnswerSequenceNo&gt;0&lt;/AnswerSequenceNo&gt;&lt;/Choice&gt;&lt;Choice xsi:type=&quot;DiscreteChoice&quot;&gt;&lt;GUID&gt;4350b7e3-e445-41dc-95db-694f6fb47aa7&lt;/GUID&gt;&lt;Name /&gt;&lt;IsSelected&gt;true&lt;/IsSelected&gt;&lt;Description&gt;Marketing presentation&lt;/Description&gt;&lt;Key&gt;3&lt;/Key&gt;&lt;IsAnswer&gt;false&lt;/IsAnswer&gt;&lt;SubChoiceData&gt;&lt;SubChoices&gt;&lt;SubChoice&gt;&lt;NumVotes&gt;8&lt;/NumVotes&gt;&lt;PercentageOfVotesCast&gt;8&lt;/PercentageOfVotesCast&gt;&lt;PercentageOfVotesCastAsString&gt;8%&lt;/PercentageOfVotesCastAsString&gt;&lt;PercentageOfVoters&gt;8&lt;/PercentageOfVoters&gt;&lt;PercentageOfVotersAsString&gt;8%&lt;/PercentageOfVotersAsString&gt;&lt;/SubChoice&gt;&lt;SubChoice&gt;&lt;NumVotes&gt;0&lt;/NumVotes&gt;&lt;PercentageOfVotesCast&gt;0&lt;/PercentageOfVotesCast&gt;&lt;PercentageOfVoters&gt;0&lt;/PercentageOfVoters&gt;&lt;/SubChoice&gt;&lt;/SubChoices&gt;&lt;/SubChoiceData&gt;&lt;Score&gt;0&lt;/Score&gt;&lt;ChoiceRankings /&gt;&lt;AnswerSequenceNo&gt;0&lt;/AnswerSequenceNo&gt;&lt;/Choice&gt;&lt;Choice xsi:type=&quot;DiscreteChoice&quot;&gt;&lt;GUID&gt;638984d4-c5ae-4ba6-bdef-c12b41353f10&lt;/GUID&gt;&lt;Name /&gt;&lt;IsSelected&gt;true&lt;/IsSelected&gt;&lt;Description&gt;Product roadmap&lt;/Description&gt;&lt;Key&gt;4&lt;/Key&gt;&lt;IsAnswer&gt;false&lt;/IsAnswer&gt;&lt;SubChoiceData&gt;&lt;SubChoices&gt;&lt;SubChoice&gt;&lt;NumVotes&gt;24&lt;/NumVotes&gt;&lt;PercentageOfVotesCast&gt;24&lt;/PercentageOfVotesCast&gt;&lt;PercentageOfVotesCastAsString&gt;24%&lt;/PercentageOfVotesCastAsString&gt;&lt;PercentageOfVoters&gt;24&lt;/PercentageOfVoters&gt;&lt;PercentageOfVotersAsString&gt;24%&lt;/PercentageOfVotersAsString&gt;&lt;/SubChoice&gt;&lt;SubChoice&gt;&lt;NumVotes&gt;0&lt;/NumVotes&gt;&lt;PercentageOfVotesCast&gt;0&lt;/PercentageOfVotesCast&gt;&lt;PercentageOfVoters&gt;0&lt;/PercentageOfVoters&gt;&lt;/SubChoice&gt;&lt;/SubChoices&gt;&lt;/SubChoiceData&gt;&lt;Score&gt;0&lt;/Score&gt;&lt;ChoiceRankings /&gt;&lt;AnswerSequenceNo&gt;0&lt;/AnswerSequenceNo&gt;&lt;/Choice&gt;&lt;Choice xsi:type=&quot;DiscreteChoice&quot;&gt;&lt;GUID&gt;b7f740dd-74f4-47ac-bf91-1bdaf0069137&lt;/GUID&gt;&lt;Name /&gt;&lt;IsSelected&gt;true&lt;/IsSelected&gt;&lt;Description&gt;Q&amp;amp;A session&lt;/Description&gt;&lt;Key&gt;5&lt;/Key&gt;&lt;IsAnswer&gt;false&lt;/IsAnswer&gt;&lt;SubChoiceData&gt;&lt;SubChoices&gt;&lt;SubChoice&gt;&lt;NumVotes&gt;43&lt;/NumVotes&gt;&lt;PercentageOfVotesCast&gt;43&lt;/PercentageOfVotesCast&gt;&lt;PercentageOfVotesCastAsString&gt;43%&lt;/PercentageOfVotesCastAsString&gt;&lt;PercentageOfVoters&gt;43&lt;/PercentageOfVoters&gt;&lt;PercentageOfVotersAsString&gt;43%&lt;/PercentageOfVotersAsString&gt;&lt;/SubChoice&gt;&lt;SubChoice&gt;&lt;NumVotes&gt;0&lt;/NumVotes&gt;&lt;PercentageOfVotesCast&gt;0&lt;/PercentageOfVotesCast&gt;&lt;PercentageOfVoters&gt;0&lt;/PercentageOfVoters&gt;&lt;/SubChoice&gt;&lt;/SubChoices&gt;&lt;/SubChoiceData&gt;&lt;Score&gt;0&lt;/Score&gt;&lt;ChoiceRankings /&gt;&lt;AnswerSequenceNo&gt;0&lt;/AnswerSequenceNo&gt;&lt;/Choice&gt;&lt;/Choices&gt;&lt;HasData&gt;true&lt;/HasData&gt;&lt;MasterQuestionNumSubChoices&gt;0&lt;/MasterQuestionNumSubChoices&gt;&lt;TimeOpenMS&gt;0&lt;/TimeOpenMS&gt;&lt;IsQuestionWeighted&gt;false&lt;/IsQuestionWeighted&gt;&lt;CorrectAnswerVotesNumber&gt;0&lt;/CorrectAnswerVotesNumber&gt;&lt;CorrectAnswerVotesPercent&gt;0&lt;/CorrectAnswerVotesPercent&gt;&lt;ReactorPollDetails&gt;&lt;MeetingId&gt;0&lt;/MeetingId&gt;&lt;SessionId&gt;0&lt;/SessionId&gt;&lt;TenancyId&gt;0&lt;/TenancyId&gt;&lt;LatestPollId&gt;0&lt;/LatestPollId&gt;&lt;/ReactorPollDetails&gt;&lt;Ranking&gt;false&lt;/Ranking&gt;&lt;MaxNumResponses&gt;2&lt;/MaxNumResponses&gt;&lt;MultipleChoiceSubTypeValue&gt;AnyOrder&lt;/MultipleChoiceSubTypeValue&gt;&lt;/MultipleChoiceQuestion&gt;"/>
  <p:tag name="LASTMODE" val="&lt;?xml version=&quot;1.0&quot; encoding=&quot;utf-8&quot;?&gt;&lt;int&gt;0&lt;/int&gt;"/>
  <p:tag name="SEQUENCECOUNT" val="&lt;?xml version=&quot;1.0&quot; encoding=&quot;utf-8&quot;?&gt;&lt;int&gt;69&lt;/int&gt;"/>
  <p:tag name="MEETOO" val="d2e10192-d568-48e3-a6bc-67607e5ba58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ARTANIMATION" val="OpenQuestion"/>
  <p:tag name="QUESTIONGUID" val="81ee31ad-bfae-4e8a-8891-1b9a346a0128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UBTITLE" val="Subtitle"/>
  <p:tag name="QUESTIONGUID" val="89351ec9-57f0-4531-b4a4-eb18fa706d4b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ataLabel"/>
  <p:tag name="QUESTIONGUID" val="81ee31ad-bfae-4e8a-8891-1b9a346a012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GUID" val="31a020e0-843b-4a94-a604-259be4f9d63b"/>
  <p:tag name="DESELECT" val="&lt;?xml version=&quot;1.0&quot; encoding=&quot;utf-8&quot;?&gt;&lt;ShapeEvent xmlns:xsi=&quot;http://www.w3.org/2001/XMLSchema-instance&quot; xmlns:xsd=&quot;http://www.w3.org/2001/XMLSchema&quot;&gt;&lt;Event&gt;SizePlaceholder&lt;/Event&gt;&lt;Arguments /&gt;&lt;/ShapeEvent&gt;"/>
  <p:tag name="SHAPEDETAILS" val="&lt;?xml version=&quot;1.0&quot; encoding=&quot;utf-8&quot;?&gt;&lt;ShapeDetails xmlns:xsi=&quot;http://www.w3.org/2001/XMLSchema-instance&quot; xmlns:xsd=&quot;http://www.w3.org/2001/XMLSchema&quot;&gt;&lt;GUID&gt;3858a111-d3af-4a09-bb5f-9abe22329102&lt;/GUID&gt;&lt;Name /&gt;&lt;ScreenPosition&gt;BottomRight&lt;/ScreenPosition&gt;&lt;BorderThickness&gt;10&lt;/BorderThickness&gt;&lt;Top&gt;121.091576&lt;/Top&gt;&lt;Left&gt;151.125122&lt;/Left&gt;&lt;Height&gt;263.5588&lt;/Height&gt;&lt;Width&gt;769.4463&lt;/Width&gt;&lt;/ShapeDetails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GUID" val="31a020e0-843b-4a94-a604-259be4f9d63b"/>
  <p:tag name="ORIGTEXT" val="(% = Percentage of Voters)"/>
  <p:tag name="SHAPEDETAILS" val="&lt;?xml version=&quot;1.0&quot; encoding=&quot;utf-8&quot;?&gt;&lt;ShapeDetails xmlns:xsi=&quot;http://www.w3.org/2001/XMLSchema-instance&quot; xmlns:xsd=&quot;http://www.w3.org/2001/XMLSchema&quot;&gt;&lt;GUID&gt;766b7b1b-a2ac-4fc5-bd9f-cc8d4f7f0b9b&lt;/GUID&gt;&lt;Name /&gt;&lt;ScreenPosition&gt;BottomRight&lt;/ScreenPosition&gt;&lt;BorderThickness&gt;10&lt;/BorderThickness&gt;&lt;Top&gt;384.6504&lt;/Top&gt;&lt;Left&gt;195.049835&lt;/Left&gt;&lt;Height&gt;55.7390556&lt;/Height&gt;&lt;Width&gt;674.402039&lt;/Width&gt;&lt;/ShapeDetails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81ee31ad-bfae-4e8a-8891-1b9a346a0128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81ee31ad-bfae-4e8a-8891-1b9a346a0128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ataLabel"/>
  <p:tag name="QUESTIONGUID" val="81ee31ad-bfae-4e8a-8891-1b9a346a0128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81ee31ad-bfae-4e8a-8891-1b9a346a0128"/>
  <p:tag name="SHAPEDETAILS" val="&lt;?xml version=&quot;1.0&quot; encoding=&quot;utf-8&quot;?&gt;&lt;ShapeDetails xmlns:xsi=&quot;http://www.w3.org/2001/XMLSchema-instance&quot; xmlns:xsd=&quot;http://www.w3.org/2001/XMLSchema&quot;&gt;&lt;GUID&gt;b531c78b-b1fb-461a-a7e5-ae04711c47cc&lt;/GUID&gt;&lt;Name /&gt;&lt;ScreenPosition&gt;BottomRight&lt;/ScreenPosition&gt;&lt;BorderThickness&gt;10&lt;/BorderThickness&gt;&lt;Top&gt;134.15&lt;/Top&gt;&lt;Left&gt;195.05&lt;/Left&gt;&lt;Height&gt;20.61874&lt;/Height&gt;&lt;Width&gt;674.402039&lt;/Width&gt;&lt;/ShapeDetails&gt;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81ee31ad-bfae-4e8a-8891-1b9a346a0128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81ee31ad-bfae-4e8a-8891-1b9a346a0128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ataLabel"/>
  <p:tag name="QUESTIONGUID" val="81ee31ad-bfae-4e8a-8891-1b9a346a0128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81ee31ad-bfae-4e8a-8891-1b9a346a0128"/>
  <p:tag name="SHAPEDETAILS" val="&lt;?xml version=&quot;1.0&quot; encoding=&quot;utf-8&quot;?&gt;&lt;ShapeDetails xmlns:xsi=&quot;http://www.w3.org/2001/XMLSchema-instance&quot; xmlns:xsd=&quot;http://www.w3.org/2001/XMLSchema&quot;&gt;&lt;GUID&gt;97d35fb7-c26e-4de5-9b23-0ab1ccfc3d86&lt;/GUID&gt;&lt;Name /&gt;&lt;ScreenPosition&gt;BottomRight&lt;/ScreenPosition&gt;&lt;BorderThickness&gt;10&lt;/BorderThickness&gt;&lt;Top&gt;187.061737&lt;/Top&gt;&lt;Left&gt;195.05&lt;/Left&gt;&lt;Height&gt;20.61874&lt;/Height&gt;&lt;Width&gt;674.402039&lt;/Width&gt;&lt;/ShapeDetails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CKWIDTH" val="&lt;?xml version=&quot;1.0&quot; encoding=&quot;utf-8&quot;?&gt;&lt;float&gt;0&lt;/float&gt;"/>
  <p:tag name="SLIDETYPE" val="&lt;?xml version=&quot;1.0&quot; encoding=&quot;utf-8&quot;?&gt;&lt;SlideType&gt;Question&lt;/SlideType&gt;"/>
  <p:tag name="RESULTRENDERING" val="&lt;?xml version=&quot;1.0&quot; encoding=&quot;utf-8&quot;?&gt;&lt;DataRendering xmlns:xsi=&quot;http://www.w3.org/2001/XMLSchema-instance&quot; xmlns:xsd=&quot;http://www.w3.org/2001/XMLSchema&quot;&gt;&lt;GUID&gt;efbc1df9-b7bb-4bc6-8f16-911e7e8d77e7&lt;/GUID&gt;&lt;Name /&gt;&lt;ShowAverage&gt;false&lt;/ShowAverage&gt;&lt;DisplayType&gt;Bars&lt;/DisplayType&gt;&lt;DisplayNumbersAs&gt;Percentages&lt;/DisplayNumbersAs&gt;&lt;DecimalPlaces&gt;0&lt;/DecimalPlaces&gt;&lt;ShowResultsAxis&gt;false&lt;/ShowResultsAxis&gt;&lt;ShowRangeAxis&gt;true&lt;/ShowRangeAxis&gt;&lt;ShowTotal&gt;true&lt;/ShowTotal&gt;&lt;ShowResults&gt;true&lt;/ShowResults&gt;&lt;CalculatePercentageAs&gt;PercentagesOfVoters&lt;/CalculatePercentageAs&gt;&lt;IsBreakdown&gt;false&lt;/IsBreakdown&gt;&lt;ShowOverall&gt;true&lt;/ShowOverall&gt;&lt;AdjustDecimalPlacesIfNecessary&gt;true&lt;/AdjustDecimalPlacesIfNecessary&gt;&lt;AddDecimalPlaceIfRequired&gt;true&lt;/AddDecimalPlaceIfRequired&gt;&lt;NumberOfChoicesToDisplay&gt;10&lt;/NumberOfChoicesToDisplay&gt;&lt;/DataRendering&gt;"/>
  <p:tag name="SOUNDOPTIONS" val="&lt;?xml version=&quot;1.0&quot; encoding=&quot;utf-8&quot;?&gt;&lt;SoundOptions xmlns:xsi=&quot;http://www.w3.org/2001/XMLSchema-instance&quot; xmlns:xsd=&quot;http://www.w3.org/2001/XMLSchema&quot;&gt;&lt;GUID&gt;9741c139-5d2b-4399-84d0-de43c4c6ed90&lt;/GUID&gt;&lt;Name /&gt;&lt;PlaySound&gt;false&lt;/PlaySound&gt;&lt;CountdownSoundTag&gt;SOUND516812080875483109497887998077119494887718969816161&lt;/CountdownSoundTag&gt;&lt;PlayTimesUpSound&gt;false&lt;/PlayTimesUpSound&gt;&lt;TimesUpSoundTag&gt;SOUND111526798997249761108910980117717199831168311485816161&lt;/TimesUpSoundTag&gt;&lt;Loop&gt;true&lt;/Loop&gt;&lt;/SoundOptions&gt;"/>
  <p:tag name="COUNTDOWNOPTIONS" val="&lt;?xml version=&quot;1.0&quot; encoding=&quot;utf-8&quot;?&gt;&lt;CountdownOptions xmlns:xsi=&quot;http://www.w3.org/2001/XMLSchema-instance&quot; xmlns:xsd=&quot;http://www.w3.org/2001/XMLSchema&quot;&gt;&lt;GUID&gt;ff98a5ed-832e-4b0d-964a-c75d0329a95f&lt;/GUID&gt;&lt;Name /&gt;&lt;HasCountdown&gt;false&lt;/HasCountdown&gt;&lt;DoesCountdownClosePoll&gt;false&lt;/DoesCountdownClosePoll&gt;&lt;Length&gt;10&lt;/Length&gt;&lt;Value&gt;10&lt;/Value&gt;&lt;CountdownType&gt;Analogue&lt;/CountdownType&gt;&lt;Location&gt;&lt;GUID&gt;00000000-0000-0000-0000-000000000000&lt;/GUID&gt;&lt;Name /&gt;&lt;ScreenPosition&gt;BottomRight&lt;/ScreenPosition&gt;&lt;BorderThickness&gt;10&lt;/BorderThickness&gt;&lt;Top&gt;0&lt;/Top&gt;&lt;Left&gt;0&lt;/Left&gt;&lt;Height&gt;35&lt;/Height&gt;&lt;Width&gt;50&lt;/Width&gt;&lt;/Location&gt;&lt;/CountdownOptions&gt;"/>
  <p:tag name="SCORINGOPTIONS" val="&lt;?xml version=&quot;1.0&quot; encoding=&quot;utf-8&quot;?&gt;&lt;ScoringOptions xmlns:xsi=&quot;http://www.w3.org/2001/XMLSchema-instance&quot; xmlns:xsd=&quot;http://www.w3.org/2001/XMLSchema&quot;&gt;&lt;GUID&gt;cc3d9bd4-625d-45ff-803c-7256824c61ad&lt;/GUID&gt;&lt;Name /&gt;&lt;EnableScoring&gt;false&lt;/EnableScoring&gt;&lt;RevealAnswer&gt;true&lt;/RevealAnswer&gt;&lt;PointsForCorrectAnswer&gt;10&lt;/PointsForCorrectAnswer&gt;&lt;SpeedScoring&gt;false&lt;/SpeedScoring&gt;&lt;IsNumberOfCorrectAnswersShown&gt;false&lt;/IsNumberOfCorrectAnswersShown&gt;&lt;/ScoringOptions&gt;"/>
  <p:tag name="VOTENOWOPTIONS" val="&lt;?xml version=&quot;1.0&quot; encoding=&quot;utf-8&quot;?&gt;&lt;VoteNowOptions xmlns:xsi=&quot;http://www.w3.org/2001/XMLSchema-instance&quot; xmlns:xsd=&quot;http://www.w3.org/2001/XMLSchema&quot;&gt;&lt;GUID&gt;acc46682-ee26-42bc-b062-c2e16b8eb533&lt;/GUID&gt;&lt;Name /&gt;&lt;HasVoteNow&gt;true&lt;/HasVoteNow&gt;&lt;TextSingleDigit&gt;POLL OPEN&lt;/TextSingleDigit&gt;&lt;TextMultiDigit&gt;Enter Number(s) and Press Send&lt;/TextMultiDigit&gt;&lt;TextTextVote&gt;Enter Text and Press Send&lt;/TextTextVote&gt;&lt;LocationSingleDigit&gt;&lt;GUID&gt;00000000-0000-0000-0000-000000000000&lt;/GUID&gt;&lt;Name /&gt;&lt;ScreenPosition&gt;TopRight&lt;/ScreenPosition&gt;&lt;BorderThickness&gt;10&lt;/BorderThickness&gt;&lt;Top&gt;0&lt;/Top&gt;&lt;Left&gt;0&lt;/Left&gt;&lt;Height&gt;35&lt;/Height&gt;&lt;Width&gt;100&lt;/Width&gt;&lt;/LocationSingleDigit&gt;&lt;LocationMultiDigit&gt;&lt;GUID&gt;00000000-0000-0000-0000-000000000000&lt;/GUID&gt;&lt;Name /&gt;&lt;ScreenPosition&gt;TopRight&lt;/ScreenPosition&gt;&lt;BorderThickness&gt;10&lt;/BorderThickness&gt;&lt;Top&gt;0&lt;/Top&gt;&lt;Left&gt;0&lt;/Left&gt;&lt;Height&gt;35&lt;/Height&gt;&lt;Width&gt;100&lt;/Width&gt;&lt;/LocationMultiDigit&gt;&lt;LocationTextVote&gt;&lt;GUID&gt;00000000-0000-0000-0000-000000000000&lt;/GUID&gt;&lt;Name /&gt;&lt;ScreenPosition&gt;TopRight&lt;/ScreenPosition&gt;&lt;BorderThickness&gt;10&lt;/BorderThickness&gt;&lt;Top&gt;0&lt;/Top&gt;&lt;Left&gt;0&lt;/Left&gt;&lt;Height&gt;35&lt;/Height&gt;&lt;Width&gt;100&lt;/Width&gt;&lt;/LocationTextVote&gt;&lt;Shape&gt;msoShapeRectangle&lt;/Shape&gt;&lt;/VoteNowOptions&gt;"/>
  <p:tag name="QUESTIONDEFINITION" val="&lt;?xml version=&quot;1.0&quot; encoding=&quot;utf-8&quot;?&gt;&lt;MultipleChoiceQuestion xmlns:xsi=&quot;http://www.w3.org/2001/XMLSchema-instance&quot; xmlns:xsd=&quot;http://www.w3.org/2001/XMLSchema&quot;&gt;&lt;GUID&gt;2f9de039-a10f-4720-bdcc-93bfefa10046&lt;/GUID&gt;&lt;Name /&gt;&lt;Text&gt;How clear are you on the strategy?&lt;/Text&gt;&lt;SubChoiceDefinitions&gt;&lt;SubChoiceDefinition&gt;&lt;Name&gt;_default&lt;/Name&gt;&lt;SubChoiceSourceReferences /&gt;&lt;/SubChoiceDefinition&gt;&lt;/SubChoiceDefinitions&gt;&lt;SubText /&gt;&lt;IndividualWeightingText /&gt;&lt;QuestionType&gt;MultipleChoice&lt;/QuestionType&gt;&lt;Source&gt;Simulated&lt;/Source&gt;&lt;Choices&gt;&lt;Choice xsi:type=&quot;DiscreteChoice&quot;&gt;&lt;GUID&gt;fa851b28-19d2-4d19-80e5-66bb80cd061d&lt;/GUID&gt;&lt;Name /&gt;&lt;IsSelected&gt;true&lt;/IsSelected&gt;&lt;Description&gt;Very clear&lt;/Description&gt;&lt;Key&gt;1&lt;/Key&gt;&lt;IsAnswer&gt;false&lt;/IsAnswer&gt;&lt;SubChoiceData&gt;&lt;SubChoices&gt;&lt;SubChoice&gt;&lt;NumVotes&gt;5&lt;/NumVotes&gt;&lt;PercentageOfVotesCast&gt;5&lt;/PercentageOfVotesCast&gt;&lt;PercentageOfVotesCastAsString&gt;5%&lt;/PercentageOfVotesCastAsString&gt;&lt;PercentageOfVoters&gt;5&lt;/PercentageOfVoters&gt;&lt;PercentageOfVotersAsString&gt;5%&lt;/PercentageOfVotersAsString&gt;&lt;/SubChoice&gt;&lt;/SubChoices&gt;&lt;/SubChoiceData&gt;&lt;Score&gt;0&lt;/Score&gt;&lt;ChoiceRankings /&gt;&lt;AnswerSequenceNo&gt;0&lt;/AnswerSequenceNo&gt;&lt;/Choice&gt;&lt;Choice xsi:type=&quot;DiscreteChoice&quot;&gt;&lt;GUID&gt;8f993b9c-ae60-4d75-8ce6-dbeceab80362&lt;/GUID&gt;&lt;Name /&gt;&lt;IsSelected&gt;true&lt;/IsSelected&gt;&lt;Description&gt;Quite clear&lt;/Description&gt;&lt;Key&gt;2&lt;/Key&gt;&lt;IsAnswer&gt;false&lt;/IsAnswer&gt;&lt;SubChoiceData&gt;&lt;SubChoices&gt;&lt;SubChoice&gt;&lt;NumVotes&gt;46&lt;/NumVotes&gt;&lt;PercentageOfVotesCast&gt;46&lt;/PercentageOfVotesCast&gt;&lt;PercentageOfVotesCastAsString&gt;46%&lt;/PercentageOfVotesCastAsString&gt;&lt;PercentageOfVoters&gt;46&lt;/PercentageOfVoters&gt;&lt;PercentageOfVotersAsString&gt;46%&lt;/PercentageOfVotersAsString&gt;&lt;/SubChoice&gt;&lt;/SubChoices&gt;&lt;/SubChoiceData&gt;&lt;Score&gt;0&lt;/Score&gt;&lt;ChoiceRankings /&gt;&lt;AnswerSequenceNo&gt;0&lt;/AnswerSequenceNo&gt;&lt;/Choice&gt;&lt;Choice xsi:type=&quot;DiscreteChoice&quot;&gt;&lt;GUID&gt;97f89337-c37b-4f18-9c17-d33caa2a6863&lt;/GUID&gt;&lt;Name /&gt;&lt;IsSelected&gt;true&lt;/IsSelected&gt;&lt;Description&gt;Somewhat unclear&lt;/Description&gt;&lt;Key&gt;3&lt;/Key&gt;&lt;IsAnswer&gt;false&lt;/IsAnswer&gt;&lt;SubChoiceData&gt;&lt;SubChoices&gt;&lt;SubChoice&gt;&lt;NumVotes&gt;7&lt;/NumVotes&gt;&lt;PercentageOfVotesCast&gt;7.0000000000000009&lt;/PercentageOfVotesCast&gt;&lt;PercentageOfVotesCastAsString&gt;7%&lt;/PercentageOfVotesCastAsString&gt;&lt;PercentageOfVoters&gt;7.0000000000000009&lt;/PercentageOfVoters&gt;&lt;PercentageOfVotersAsString&gt;7%&lt;/PercentageOfVotersAsString&gt;&lt;/SubChoice&gt;&lt;/SubChoices&gt;&lt;/SubChoiceData&gt;&lt;Score&gt;0&lt;/Score&gt;&lt;ChoiceRankings /&gt;&lt;AnswerSequenceNo&gt;0&lt;/AnswerSequenceNo&gt;&lt;/Choice&gt;&lt;Choice xsi:type=&quot;DiscreteChoice&quot;&gt;&lt;GUID&gt;95cc4f4a-ab34-4957-9455-8e36bdc53a88&lt;/GUID&gt;&lt;Name /&gt;&lt;IsSelected&gt;true&lt;/IsSelected&gt;&lt;Description&gt;Not clear at all&lt;/Description&gt;&lt;Key&gt;4&lt;/Key&gt;&lt;IsAnswer&gt;false&lt;/IsAnswer&gt;&lt;SubChoiceData&gt;&lt;SubChoices&gt;&lt;SubChoice&gt;&lt;NumVotes&gt;42&lt;/NumVotes&gt;&lt;PercentageOfVotesCast&gt;42&lt;/PercentageOfVotesCast&gt;&lt;PercentageOfVotesCastAsString&gt;42%&lt;/PercentageOfVotesCastAsString&gt;&lt;PercentageOfVoters&gt;42&lt;/PercentageOfVoters&gt;&lt;PercentageOfVotersAsString&gt;42%&lt;/PercentageOfVotersAsString&gt;&lt;/SubChoice&gt;&lt;/SubChoices&gt;&lt;/SubChoiceData&gt;&lt;Score&gt;0&lt;/Score&gt;&lt;ChoiceRankings /&gt;&lt;AnswerSequenceNo&gt;0&lt;/AnswerSequenceNo&gt;&lt;/Choice&gt;&lt;/Choices&gt;&lt;HasData&gt;true&lt;/HasData&gt;&lt;MasterQuestionNumSubChoices&gt;0&lt;/MasterQuestionNumSubChoices&gt;&lt;TimeOpenMS&gt;0&lt;/TimeOpenMS&gt;&lt;IsQuestionWeighted&gt;false&lt;/IsQuestionWeighted&gt;&lt;CorrectAnswerVotesNumber&gt;0&lt;/CorrectAnswerVotesNumber&gt;&lt;CorrectAnswerVotesPercent&gt;0&lt;/CorrectAnswerVotesPercent&gt;&lt;ReactorPollDetails&gt;&lt;MeetingId&gt;0&lt;/MeetingId&gt;&lt;SessionId&gt;0&lt;/SessionId&gt;&lt;TenancyId&gt;0&lt;/TenancyId&gt;&lt;LatestPollId&gt;0&lt;/LatestPollId&gt;&lt;/ReactorPollDetails&gt;&lt;Ranking&gt;false&lt;/Ranking&gt;&lt;MaxNumResponses&gt;1&lt;/MaxNumResponses&gt;&lt;MultipleChoiceSubTypeValue&gt;AnyOrder&lt;/MultipleChoiceSubTypeValue&gt;&lt;/MultipleChoiceQuestion&gt;"/>
  <p:tag name="LASTMODE" val="&lt;?xml version=&quot;1.0&quot; encoding=&quot;utf-8&quot;?&gt;&lt;int&gt;0&lt;/int&gt;"/>
  <p:tag name="SEQUENCECOUNT" val="&lt;?xml version=&quot;1.0&quot; encoding=&quot;utf-8&quot;?&gt;&lt;int&gt;71&lt;/int&gt;"/>
  <p:tag name="MEETOO" val="d2e10192-d568-48e3-a6bc-67607e5ba58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81ee31ad-bfae-4e8a-8891-1b9a346a0128"/>
  <p:tag name="SHAPEDETAILS" val="&lt;?xml version=&quot;1.0&quot; encoding=&quot;utf-8&quot;?&gt;&lt;ShapeDetails xmlns:xsi=&quot;http://www.w3.org/2001/XMLSchema-instance&quot; xmlns:xsd=&quot;http://www.w3.org/2001/XMLSchema&quot;&gt;&lt;GUID&gt;e1840c11-82cb-419b-ae11-8b5b3fc65ba3&lt;/GUID&gt;&lt;Name /&gt;&lt;ScreenPosition&gt;BottomRight&lt;/ScreenPosition&gt;&lt;BorderThickness&gt;10&lt;/BorderThickness&gt;&lt;Top&gt;292.885284&lt;/Top&gt;&lt;Left&gt;195.05&lt;/Left&gt;&lt;Height&gt;20.61874&lt;/Height&gt;&lt;Width&gt;674.402039&lt;/Width&gt;&lt;/ShapeDetails&gt;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81ee31ad-bfae-4e8a-8891-1b9a346a0128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81ee31ad-bfae-4e8a-8891-1b9a346a0128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ataLabel"/>
  <p:tag name="QUESTIONGUID" val="81ee31ad-bfae-4e8a-8891-1b9a346a0128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81ee31ad-bfae-4e8a-8891-1b9a346a0128"/>
  <p:tag name="SHAPEDETAILS" val="&lt;?xml version=&quot;1.0&quot; encoding=&quot;utf-8&quot;?&gt;&lt;ShapeDetails xmlns:xsi=&quot;http://www.w3.org/2001/XMLSchema-instance&quot; xmlns:xsd=&quot;http://www.w3.org/2001/XMLSchema&quot;&gt;&lt;GUID&gt;df2f3198-17e3-4aa8-ae90-e7e60562fbbb&lt;/GUID&gt;&lt;Name /&gt;&lt;ScreenPosition&gt;BottomRight&lt;/ScreenPosition&gt;&lt;BorderThickness&gt;10&lt;/BorderThickness&gt;&lt;Top&gt;239.973541&lt;/Top&gt;&lt;Left&gt;195.05&lt;/Left&gt;&lt;Height&gt;20.61874&lt;/Height&gt;&lt;Width&gt;674.402039&lt;/Width&gt;&lt;/ShapeDetails&gt;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81ee31ad-bfae-4e8a-8891-1b9a346a0128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81ee31ad-bfae-4e8a-8891-1b9a346a0128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ataLabel"/>
  <p:tag name="QUESTIONGUID" val="81ee31ad-bfae-4e8a-8891-1b9a346a0128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81ee31ad-bfae-4e8a-8891-1b9a346a0128"/>
  <p:tag name="SHAPEDETAILS" val="&lt;?xml version=&quot;1.0&quot; encoding=&quot;utf-8&quot;?&gt;&lt;ShapeDetails xmlns:xsi=&quot;http://www.w3.org/2001/XMLSchema-instance&quot; xmlns:xsd=&quot;http://www.w3.org/2001/XMLSchema&quot;&gt;&lt;GUID&gt;e1840c11-82cb-419b-ae11-8b5b3fc65ba3&lt;/GUID&gt;&lt;Name /&gt;&lt;ScreenPosition&gt;BottomRight&lt;/ScreenPosition&gt;&lt;BorderThickness&gt;10&lt;/BorderThickness&gt;&lt;Top&gt;292.885284&lt;/Top&gt;&lt;Left&gt;195.05&lt;/Left&gt;&lt;Height&gt;20.61874&lt;/Height&gt;&lt;Width&gt;674.402039&lt;/Width&gt;&lt;/ShapeDetails&gt;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31a020e0-843b-4a94-a604-259be4f9d63b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31a020e0-843b-4a94-a604-259be4f9d63b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CKWIDTH" val="&lt;?xml version=&quot;1.0&quot; encoding=&quot;utf-8&quot;?&gt;&lt;float&gt;0&lt;/float&gt;"/>
  <p:tag name="SLIDETYPE" val="&lt;?xml version=&quot;1.0&quot; encoding=&quot;utf-8&quot;?&gt;&lt;SlideType&gt;Question&lt;/SlideType&gt;"/>
  <p:tag name="RESULTRENDERING" val="&lt;?xml version=&quot;1.0&quot; encoding=&quot;utf-8&quot;?&gt;&lt;DataRendering xmlns:xsi=&quot;http://www.w3.org/2001/XMLSchema-instance&quot; xmlns:xsd=&quot;http://www.w3.org/2001/XMLSchema&quot;&gt;&lt;GUID&gt;efbc1df9-b7bb-4bc6-8f16-911e7e8d77e7&lt;/GUID&gt;&lt;Name /&gt;&lt;ShowAverage&gt;false&lt;/ShowAverage&gt;&lt;DisplayType&gt;Bars&lt;/DisplayType&gt;&lt;DisplayNumbersAs&gt;Percentages&lt;/DisplayNumbersAs&gt;&lt;DecimalPlaces&gt;0&lt;/DecimalPlaces&gt;&lt;ShowResultsAxis&gt;false&lt;/ShowResultsAxis&gt;&lt;ShowRangeAxis&gt;true&lt;/ShowRangeAxis&gt;&lt;ShowTotal&gt;true&lt;/ShowTotal&gt;&lt;ShowResults&gt;true&lt;/ShowResults&gt;&lt;CalculatePercentageAs&gt;PercentagesOfVoters&lt;/CalculatePercentageAs&gt;&lt;IsBreakdown&gt;false&lt;/IsBreakdown&gt;&lt;ShowOverall&gt;true&lt;/ShowOverall&gt;&lt;AdjustDecimalPlacesIfNecessary&gt;true&lt;/AdjustDecimalPlacesIfNecessary&gt;&lt;AddDecimalPlaceIfRequired&gt;true&lt;/AddDecimalPlaceIfRequired&gt;&lt;NumberOfChoicesToDisplay&gt;10&lt;/NumberOfChoicesToDisplay&gt;&lt;/DataRendering&gt;"/>
  <p:tag name="SOUNDOPTIONS" val="&lt;?xml version=&quot;1.0&quot; encoding=&quot;utf-8&quot;?&gt;&lt;SoundOptions xmlns:xsi=&quot;http://www.w3.org/2001/XMLSchema-instance&quot; xmlns:xsd=&quot;http://www.w3.org/2001/XMLSchema&quot;&gt;&lt;GUID&gt;9741c139-5d2b-4399-84d0-de43c4c6ed90&lt;/GUID&gt;&lt;Name /&gt;&lt;PlaySound&gt;false&lt;/PlaySound&gt;&lt;CountdownSoundTag&gt;SOUND516812080875483109497887998077119494887718969816161&lt;/CountdownSoundTag&gt;&lt;PlayTimesUpSound&gt;false&lt;/PlayTimesUpSound&gt;&lt;TimesUpSoundTag&gt;SOUND111526798997249761108910980117717199831168311485816161&lt;/TimesUpSoundTag&gt;&lt;Loop&gt;true&lt;/Loop&gt;&lt;/SoundOptions&gt;"/>
  <p:tag name="COUNTDOWNOPTIONS" val="&lt;?xml version=&quot;1.0&quot; encoding=&quot;utf-8&quot;?&gt;&lt;CountdownOptions xmlns:xsi=&quot;http://www.w3.org/2001/XMLSchema-instance&quot; xmlns:xsd=&quot;http://www.w3.org/2001/XMLSchema&quot;&gt;&lt;GUID&gt;ff98a5ed-832e-4b0d-964a-c75d0329a95f&lt;/GUID&gt;&lt;Name /&gt;&lt;HasCountdown&gt;false&lt;/HasCountdown&gt;&lt;DoesCountdownClosePoll&gt;false&lt;/DoesCountdownClosePoll&gt;&lt;Length&gt;10&lt;/Length&gt;&lt;Value&gt;10&lt;/Value&gt;&lt;CountdownType&gt;Analogue&lt;/CountdownType&gt;&lt;Location&gt;&lt;GUID&gt;00000000-0000-0000-0000-000000000000&lt;/GUID&gt;&lt;Name /&gt;&lt;ScreenPosition&gt;BottomRight&lt;/ScreenPosition&gt;&lt;BorderThickness&gt;10&lt;/BorderThickness&gt;&lt;Top&gt;0&lt;/Top&gt;&lt;Left&gt;0&lt;/Left&gt;&lt;Height&gt;35&lt;/Height&gt;&lt;Width&gt;50&lt;/Width&gt;&lt;/Location&gt;&lt;/CountdownOptions&gt;"/>
  <p:tag name="SCORINGOPTIONS" val="&lt;?xml version=&quot;1.0&quot; encoding=&quot;utf-8&quot;?&gt;&lt;ScoringOptions xmlns:xsi=&quot;http://www.w3.org/2001/XMLSchema-instance&quot; xmlns:xsd=&quot;http://www.w3.org/2001/XMLSchema&quot;&gt;&lt;GUID&gt;cc3d9bd4-625d-45ff-803c-7256824c61ad&lt;/GUID&gt;&lt;Name /&gt;&lt;EnableScoring&gt;false&lt;/EnableScoring&gt;&lt;RevealAnswer&gt;true&lt;/RevealAnswer&gt;&lt;PointsForCorrectAnswer&gt;10&lt;/PointsForCorrectAnswer&gt;&lt;SpeedScoring&gt;false&lt;/SpeedScoring&gt;&lt;IsNumberOfCorrectAnswersShown&gt;false&lt;/IsNumberOfCorrectAnswersShown&gt;&lt;/ScoringOptions&gt;"/>
  <p:tag name="VOTENOWOPTIONS" val="&lt;?xml version=&quot;1.0&quot; encoding=&quot;utf-8&quot;?&gt;&lt;VoteNowOptions xmlns:xsi=&quot;http://www.w3.org/2001/XMLSchema-instance&quot; xmlns:xsd=&quot;http://www.w3.org/2001/XMLSchema&quot;&gt;&lt;GUID&gt;acc46682-ee26-42bc-b062-c2e16b8eb533&lt;/GUID&gt;&lt;Name /&gt;&lt;HasVoteNow&gt;true&lt;/HasVoteNow&gt;&lt;TextSingleDigit&gt;POLL OPEN&lt;/TextSingleDigit&gt;&lt;TextMultiDigit&gt;Enter Number(s) and Press Send&lt;/TextMultiDigit&gt;&lt;TextTextVote&gt;Enter Text and Press Send&lt;/TextTextVote&gt;&lt;LocationSingleDigit&gt;&lt;GUID&gt;00000000-0000-0000-0000-000000000000&lt;/GUID&gt;&lt;Name /&gt;&lt;ScreenPosition&gt;TopRight&lt;/ScreenPosition&gt;&lt;BorderThickness&gt;10&lt;/BorderThickness&gt;&lt;Top&gt;0&lt;/Top&gt;&lt;Left&gt;0&lt;/Left&gt;&lt;Height&gt;35&lt;/Height&gt;&lt;Width&gt;100&lt;/Width&gt;&lt;/LocationSingleDigit&gt;&lt;LocationMultiDigit&gt;&lt;GUID&gt;00000000-0000-0000-0000-000000000000&lt;/GUID&gt;&lt;Name /&gt;&lt;ScreenPosition&gt;TopRight&lt;/ScreenPosition&gt;&lt;BorderThickness&gt;10&lt;/BorderThickness&gt;&lt;Top&gt;0&lt;/Top&gt;&lt;Left&gt;0&lt;/Left&gt;&lt;Height&gt;35&lt;/Height&gt;&lt;Width&gt;100&lt;/Width&gt;&lt;/LocationMultiDigit&gt;&lt;LocationTextVote&gt;&lt;GUID&gt;00000000-0000-0000-0000-000000000000&lt;/GUID&gt;&lt;Name /&gt;&lt;ScreenPosition&gt;TopRight&lt;/ScreenPosition&gt;&lt;BorderThickness&gt;10&lt;/BorderThickness&gt;&lt;Top&gt;0&lt;/Top&gt;&lt;Left&gt;0&lt;/Left&gt;&lt;Height&gt;35&lt;/Height&gt;&lt;Width&gt;100&lt;/Width&gt;&lt;/LocationTextVote&gt;&lt;Shape&gt;msoShapeRectangle&lt;/Shape&gt;&lt;/VoteNowOptions&gt;"/>
  <p:tag name="QUESTIONDEFINITION" val="&lt;?xml version=&quot;1.0&quot; encoding=&quot;utf-8&quot;?&gt;&lt;MultipleChoiceQuestion xmlns:xsi=&quot;http://www.w3.org/2001/XMLSchema-instance&quot; xmlns:xsd=&quot;http://www.w3.org/2001/XMLSchema&quot;&gt;&lt;GUID&gt;391deff9-7e3e-44fd-aeac-06188971472d&lt;/GUID&gt;&lt;Name /&gt;&lt;Text&gt;How far off target are we currently for the year?&lt;/Text&gt;&lt;SubChoiceDefinitions&gt;&lt;SubChoiceDefinition&gt;&lt;Name&gt;_default&lt;/Name&gt;&lt;SubChoiceSourceReferences /&gt;&lt;/SubChoiceDefinition&gt;&lt;/SubChoiceDefinitions&gt;&lt;SubText /&gt;&lt;IndividualWeightingText /&gt;&lt;QuestionType&gt;MultipleChoice&lt;/QuestionType&gt;&lt;Source&gt;Simulated&lt;/Source&gt;&lt;Choices&gt;&lt;Choice xsi:type=&quot;DiscreteChoice&quot;&gt;&lt;GUID&gt;a4ef2c0c-ed83-45f7-b8bb-445967178157&lt;/GUID&gt;&lt;Name /&gt;&lt;IsSelected&gt;true&lt;/IsSelected&gt;&lt;Description&gt;More than 10% under target&lt;/Description&gt;&lt;Key&gt;1&lt;/Key&gt;&lt;IsAnswer&gt;false&lt;/IsAnswer&gt;&lt;SubChoiceData&gt;&lt;SubChoices&gt;&lt;SubChoice&gt;&lt;NumVotes&gt;19&lt;/NumVotes&gt;&lt;PercentageOfVotesCast&gt;19&lt;/PercentageOfVotesCast&gt;&lt;PercentageOfVotesCastAsString&gt;19%&lt;/PercentageOfVotesCastAsString&gt;&lt;PercentageOfVoters&gt;19&lt;/PercentageOfVoters&gt;&lt;PercentageOfVotersAsString&gt;19%&lt;/PercentageOfVotersAsString&gt;&lt;/SubChoice&gt;&lt;/SubChoices&gt;&lt;/SubChoiceData&gt;&lt;Score&gt;0&lt;/Score&gt;&lt;ChoiceRankings /&gt;&lt;AnswerSequenceNo&gt;0&lt;/AnswerSequenceNo&gt;&lt;/Choice&gt;&lt;Choice xsi:type=&quot;DiscreteChoice&quot;&gt;&lt;GUID&gt;56cae3ed-4d72-4060-a75e-1e8096397020&lt;/GUID&gt;&lt;Name /&gt;&lt;IsSelected&gt;true&lt;/IsSelected&gt;&lt;Description&gt;Between 1% and 10% under target&lt;/Description&gt;&lt;Key&gt;2&lt;/Key&gt;&lt;IsAnswer&gt;false&lt;/IsAnswer&gt;&lt;SubChoiceData&gt;&lt;SubChoices&gt;&lt;SubChoice&gt;&lt;NumVotes&gt;33&lt;/NumVotes&gt;&lt;PercentageOfVotesCast&gt;33&lt;/PercentageOfVotesCast&gt;&lt;PercentageOfVotesCastAsString&gt;33%&lt;/PercentageOfVotesCastAsString&gt;&lt;PercentageOfVoters&gt;33&lt;/PercentageOfVoters&gt;&lt;PercentageOfVotersAsString&gt;33%&lt;/PercentageOfVotersAsString&gt;&lt;/SubChoice&gt;&lt;/SubChoices&gt;&lt;/SubChoiceData&gt;&lt;Score&gt;0&lt;/Score&gt;&lt;ChoiceRankings /&gt;&lt;AnswerSequenceNo&gt;0&lt;/AnswerSequenceNo&gt;&lt;/Choice&gt;&lt;Choice xsi:type=&quot;DiscreteChoice&quot;&gt;&lt;GUID&gt;9e206775-813a-43d6-a3a9-1b350bed5b35&lt;/GUID&gt;&lt;Name /&gt;&lt;IsSelected&gt;true&lt;/IsSelected&gt;&lt;Description&gt;On target&lt;/Description&gt;&lt;Key&gt;3&lt;/Key&gt;&lt;IsAnswer&gt;false&lt;/IsAnswer&gt;&lt;SubChoiceData&gt;&lt;SubChoices&gt;&lt;SubChoice&gt;&lt;NumVotes&gt;14&lt;/NumVotes&gt;&lt;PercentageOfVotesCast&gt;14.000000000000002&lt;/PercentageOfVotesCast&gt;&lt;PercentageOfVotesCastAsString&gt;14%&lt;/PercentageOfVotesCastAsString&gt;&lt;PercentageOfVoters&gt;14.000000000000002&lt;/PercentageOfVoters&gt;&lt;PercentageOfVotersAsString&gt;14%&lt;/PercentageOfVotersAsString&gt;&lt;/SubChoice&gt;&lt;/SubChoices&gt;&lt;/SubChoiceData&gt;&lt;Score&gt;0&lt;/Score&gt;&lt;ChoiceRankings /&gt;&lt;AnswerSequenceNo&gt;0&lt;/AnswerSequenceNo&gt;&lt;/Choice&gt;&lt;Choice xsi:type=&quot;DiscreteChoice&quot;&gt;&lt;GUID&gt;905b77b1-32c1-40a0-aaf3-18ad7e9ef2c5&lt;/GUID&gt;&lt;Name /&gt;&lt;IsSelected&gt;true&lt;/IsSelected&gt;&lt;Description&gt;Between 1% and 10% over target&lt;/Description&gt;&lt;Key&gt;4&lt;/Key&gt;&lt;IsAnswer&gt;false&lt;/IsAnswer&gt;&lt;SubChoiceData&gt;&lt;SubChoices&gt;&lt;SubChoice&gt;&lt;NumVotes&gt;34&lt;/NumVotes&gt;&lt;PercentageOfVotesCast&gt;34&lt;/PercentageOfVotesCast&gt;&lt;PercentageOfVotesCastAsString&gt;34%&lt;/PercentageOfVotesCastAsString&gt;&lt;PercentageOfVoters&gt;34&lt;/PercentageOfVoters&gt;&lt;PercentageOfVotersAsString&gt;34%&lt;/PercentageOfVotersAsString&gt;&lt;/SubChoice&gt;&lt;/SubChoices&gt;&lt;/SubChoiceData&gt;&lt;Score&gt;0&lt;/Score&gt;&lt;ChoiceRankings /&gt;&lt;AnswerSequenceNo&gt;0&lt;/AnswerSequenceNo&gt;&lt;/Choice&gt;&lt;Choice xsi:type=&quot;DiscreteChoice&quot;&gt;&lt;GUID&gt;04f65e8e-1191-4475-8147-2c106bb86436&lt;/GUID&gt;&lt;Name /&gt;&lt;IsSelected&gt;true&lt;/IsSelected&gt;&lt;Description&gt;More than 10% over target&lt;/Description&gt;&lt;Key&gt;5&lt;/Key&gt;&lt;IsAnswer&gt;false&lt;/IsAnswer&gt;&lt;SubChoiceData&gt;&lt;SubChoices&gt;&lt;SubChoice&gt;&lt;NumVotes&gt;0&lt;/NumVotes&gt;&lt;PercentageOfVotesCast&gt;0&lt;/PercentageOfVotesCast&gt;&lt;PercentageOfVotesCastAsString&gt;0%&lt;/PercentageOfVotesCastAsString&gt;&lt;PercentageOfVoters&gt;0&lt;/PercentageOfVoters&gt;&lt;PercentageOfVotersAsString&gt;0%&lt;/PercentageOfVotersAsString&gt;&lt;/SubChoice&gt;&lt;/SubChoices&gt;&lt;/SubChoiceData&gt;&lt;Score&gt;0&lt;/Score&gt;&lt;ChoiceRankings /&gt;&lt;AnswerSequenceNo&gt;0&lt;/AnswerSequenceNo&gt;&lt;/Choice&gt;&lt;/Choices&gt;&lt;HasData&gt;true&lt;/HasData&gt;&lt;MasterQuestionNumSubChoices&gt;0&lt;/MasterQuestionNumSubChoices&gt;&lt;TimeOpenMS&gt;0&lt;/TimeOpenMS&gt;&lt;IsQuestionWeighted&gt;false&lt;/IsQuestionWeighted&gt;&lt;CorrectAnswerVotesNumber&gt;0&lt;/CorrectAnswerVotesNumber&gt;&lt;CorrectAnswerVotesPercent&gt;0&lt;/CorrectAnswerVotesPercent&gt;&lt;ReactorPollDetails&gt;&lt;MeetingId&gt;0&lt;/MeetingId&gt;&lt;SessionId&gt;0&lt;/SessionId&gt;&lt;TenancyId&gt;0&lt;/TenancyId&gt;&lt;LatestPollId&gt;0&lt;/LatestPollId&gt;&lt;/ReactorPollDetails&gt;&lt;Ranking&gt;false&lt;/Ranking&gt;&lt;MaxNumResponses&gt;1&lt;/MaxNumResponses&gt;&lt;MultipleChoiceSubTypeValue&gt;AnyOrder&lt;/MultipleChoiceSubTypeValue&gt;&lt;/MultipleChoiceQuestion&gt;"/>
  <p:tag name="LASTMODE" val="&lt;?xml version=&quot;1.0&quot; encoding=&quot;utf-8&quot;?&gt;&lt;int&gt;0&lt;/int&gt;"/>
  <p:tag name="SEQUENCECOUNT" val="&lt;?xml version=&quot;1.0&quot; encoding=&quot;utf-8&quot;?&gt;&lt;int&gt;71&lt;/int&gt;"/>
  <p:tag name="MEETOO" val="d2e10192-d568-48e3-a6bc-67607e5ba580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ataLabel"/>
  <p:tag name="QUESTIONGUID" val="31a020e0-843b-4a94-a604-259be4f9d63b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31a020e0-843b-4a94-a604-259be4f9d63b"/>
  <p:tag name="SHAPEDETAILS" val="&lt;?xml version=&quot;1.0&quot; encoding=&quot;utf-8&quot;?&gt;&lt;ShapeDetails xmlns:xsi=&quot;http://www.w3.org/2001/XMLSchema-instance&quot; xmlns:xsd=&quot;http://www.w3.org/2001/XMLSchema&quot;&gt;&lt;GUID&gt;3b40b9d5-b0af-404c-a6a2-abab8a229df9&lt;/GUID&gt;&lt;Name /&gt;&lt;ScreenPosition&gt;BottomRight&lt;/ScreenPosition&gt;&lt;BorderThickness&gt;10&lt;/BorderThickness&gt;&lt;Top&gt;345.796936&lt;/Top&gt;&lt;Left&gt;195.049927&lt;/Left&gt;&lt;Height&gt;20.61874&lt;/Height&gt;&lt;Width&gt;674.402039&lt;/Width&gt;&lt;/ShapeDetails&gt;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CKWIDTH" val="&lt;?xml version=&quot;1.0&quot; encoding=&quot;utf-8&quot;?&gt;&lt;float&gt;0&lt;/float&gt;"/>
  <p:tag name="SLIDETYPE" val="&lt;?xml version=&quot;1.0&quot; encoding=&quot;utf-8&quot;?&gt;&lt;SlideType&gt;Question&lt;/SlideType&gt;"/>
  <p:tag name="RESULTRENDERING" val="&lt;?xml version=&quot;1.0&quot; encoding=&quot;utf-8&quot;?&gt;&lt;DataRendering xmlns:xsi=&quot;http://www.w3.org/2001/XMLSchema-instance&quot; xmlns:xsd=&quot;http://www.w3.org/2001/XMLSchema&quot;&gt;&lt;GUID&gt;efbc1df9-b7bb-4bc6-8f16-911e7e8d77e7&lt;/GUID&gt;&lt;Name /&gt;&lt;ShowAverage&gt;false&lt;/ShowAverage&gt;&lt;DisplayType&gt;Bars&lt;/DisplayType&gt;&lt;DisplayNumbersAs&gt;Percentages&lt;/DisplayNumbersAs&gt;&lt;DecimalPlaces&gt;0&lt;/DecimalPlaces&gt;&lt;ShowResultsAxis&gt;false&lt;/ShowResultsAxis&gt;&lt;ShowRangeAxis&gt;true&lt;/ShowRangeAxis&gt;&lt;ShowTotal&gt;true&lt;/ShowTotal&gt;&lt;ShowResults&gt;true&lt;/ShowResults&gt;&lt;CalculatePercentageAs&gt;PercentagesOfVoters&lt;/CalculatePercentageAs&gt;&lt;IsBreakdown&gt;false&lt;/IsBreakdown&gt;&lt;ShowOverall&gt;true&lt;/ShowOverall&gt;&lt;AdjustDecimalPlacesIfNecessary&gt;true&lt;/AdjustDecimalPlacesIfNecessary&gt;&lt;AddDecimalPlaceIfRequired&gt;true&lt;/AddDecimalPlaceIfRequired&gt;&lt;NumberOfChoicesToDisplay&gt;10&lt;/NumberOfChoicesToDisplay&gt;&lt;/DataRendering&gt;"/>
  <p:tag name="SOUNDOPTIONS" val="&lt;?xml version=&quot;1.0&quot; encoding=&quot;utf-8&quot;?&gt;&lt;SoundOptions xmlns:xsi=&quot;http://www.w3.org/2001/XMLSchema-instance&quot; xmlns:xsd=&quot;http://www.w3.org/2001/XMLSchema&quot;&gt;&lt;GUID&gt;9741c139-5d2b-4399-84d0-de43c4c6ed90&lt;/GUID&gt;&lt;Name /&gt;&lt;PlaySound&gt;false&lt;/PlaySound&gt;&lt;CountdownSoundTag&gt;SOUND516812080875483109497887998077119494887718969816161&lt;/CountdownSoundTag&gt;&lt;PlayTimesUpSound&gt;false&lt;/PlayTimesUpSound&gt;&lt;TimesUpSoundTag&gt;SOUND111526798997249761108910980117717199831168311485816161&lt;/TimesUpSoundTag&gt;&lt;Loop&gt;true&lt;/Loop&gt;&lt;/SoundOptions&gt;"/>
  <p:tag name="COUNTDOWNOPTIONS" val="&lt;?xml version=&quot;1.0&quot; encoding=&quot;utf-8&quot;?&gt;&lt;CountdownOptions xmlns:xsi=&quot;http://www.w3.org/2001/XMLSchema-instance&quot; xmlns:xsd=&quot;http://www.w3.org/2001/XMLSchema&quot;&gt;&lt;GUID&gt;ff98a5ed-832e-4b0d-964a-c75d0329a95f&lt;/GUID&gt;&lt;Name /&gt;&lt;HasCountdown&gt;false&lt;/HasCountdown&gt;&lt;DoesCountdownClosePoll&gt;false&lt;/DoesCountdownClosePoll&gt;&lt;Length&gt;10&lt;/Length&gt;&lt;Value&gt;10&lt;/Value&gt;&lt;CountdownType&gt;Analogue&lt;/CountdownType&gt;&lt;Location&gt;&lt;GUID&gt;00000000-0000-0000-0000-000000000000&lt;/GUID&gt;&lt;Name /&gt;&lt;ScreenPosition&gt;BottomRight&lt;/ScreenPosition&gt;&lt;BorderThickness&gt;10&lt;/BorderThickness&gt;&lt;Top&gt;0&lt;/Top&gt;&lt;Left&gt;0&lt;/Left&gt;&lt;Height&gt;35&lt;/Height&gt;&lt;Width&gt;50&lt;/Width&gt;&lt;/Location&gt;&lt;/CountdownOptions&gt;"/>
  <p:tag name="SCORINGOPTIONS" val="&lt;?xml version=&quot;1.0&quot; encoding=&quot;utf-8&quot;?&gt;&lt;ScoringOptions xmlns:xsi=&quot;http://www.w3.org/2001/XMLSchema-instance&quot; xmlns:xsd=&quot;http://www.w3.org/2001/XMLSchema&quot;&gt;&lt;GUID&gt;cc3d9bd4-625d-45ff-803c-7256824c61ad&lt;/GUID&gt;&lt;Name /&gt;&lt;EnableScoring&gt;false&lt;/EnableScoring&gt;&lt;RevealAnswer&gt;true&lt;/RevealAnswer&gt;&lt;PointsForCorrectAnswer&gt;10&lt;/PointsForCorrectAnswer&gt;&lt;SpeedScoring&gt;false&lt;/SpeedScoring&gt;&lt;IsNumberOfCorrectAnswersShown&gt;false&lt;/IsNumberOfCorrectAnswersShown&gt;&lt;/ScoringOptions&gt;"/>
  <p:tag name="VOTENOWOPTIONS" val="&lt;?xml version=&quot;1.0&quot; encoding=&quot;utf-8&quot;?&gt;&lt;VoteNowOptions xmlns:xsi=&quot;http://www.w3.org/2001/XMLSchema-instance&quot; xmlns:xsd=&quot;http://www.w3.org/2001/XMLSchema&quot;&gt;&lt;GUID&gt;acc46682-ee26-42bc-b062-c2e16b8eb533&lt;/GUID&gt;&lt;Name /&gt;&lt;HasVoteNow&gt;true&lt;/HasVoteNow&gt;&lt;TextSingleDigit&gt;POLL OPEN&lt;/TextSingleDigit&gt;&lt;TextMultiDigit&gt;Enter Number(s) and Press Send&lt;/TextMultiDigit&gt;&lt;TextTextVote&gt;Enter Text and Press Send&lt;/TextTextVote&gt;&lt;LocationSingleDigit&gt;&lt;GUID&gt;00000000-0000-0000-0000-000000000000&lt;/GUID&gt;&lt;Name /&gt;&lt;ScreenPosition&gt;TopRight&lt;/ScreenPosition&gt;&lt;BorderThickness&gt;10&lt;/BorderThickness&gt;&lt;Top&gt;0&lt;/Top&gt;&lt;Left&gt;0&lt;/Left&gt;&lt;Height&gt;35&lt;/Height&gt;&lt;Width&gt;100&lt;/Width&gt;&lt;/LocationSingleDigit&gt;&lt;LocationMultiDigit&gt;&lt;GUID&gt;00000000-0000-0000-0000-000000000000&lt;/GUID&gt;&lt;Name /&gt;&lt;ScreenPosition&gt;TopRight&lt;/ScreenPosition&gt;&lt;BorderThickness&gt;10&lt;/BorderThickness&gt;&lt;Top&gt;0&lt;/Top&gt;&lt;Left&gt;0&lt;/Left&gt;&lt;Height&gt;35&lt;/Height&gt;&lt;Width&gt;100&lt;/Width&gt;&lt;/LocationMultiDigit&gt;&lt;LocationTextVote&gt;&lt;GUID&gt;00000000-0000-0000-0000-000000000000&lt;/GUID&gt;&lt;Name /&gt;&lt;ScreenPosition&gt;TopRight&lt;/ScreenPosition&gt;&lt;BorderThickness&gt;10&lt;/BorderThickness&gt;&lt;Top&gt;0&lt;/Top&gt;&lt;Left&gt;0&lt;/Left&gt;&lt;Height&gt;35&lt;/Height&gt;&lt;Width&gt;100&lt;/Width&gt;&lt;/LocationTextVote&gt;&lt;Shape&gt;msoShapeRectangle&lt;/Shape&gt;&lt;/VoteNowOptions&gt;"/>
  <p:tag name="QUESTIONDEFINITION" val="&lt;?xml version=&quot;1.0&quot; encoding=&quot;utf-8&quot;?&gt;&lt;MultipleChoiceQuestion xmlns:xsi=&quot;http://www.w3.org/2001/XMLSchema-instance&quot; xmlns:xsd=&quot;http://www.w3.org/2001/XMLSchema&quot;&gt;&lt;GUID&gt;9263d370-b9a4-4bc6-9b3d-bae42d44d476&lt;/GUID&gt;&lt;Name /&gt;&lt;Text&gt;How often should we hold these meetings?&lt;/Text&gt;&lt;SubChoiceDefinitions&gt;&lt;SubChoiceDefinition&gt;&lt;Name&gt;_default&lt;/Name&gt;&lt;SubChoiceSourceReferences /&gt;&lt;/SubChoiceDefinition&gt;&lt;/SubChoiceDefinitions&gt;&lt;SubText /&gt;&lt;IndividualWeightingText /&gt;&lt;QuestionType&gt;MultipleChoice&lt;/QuestionType&gt;&lt;Source&gt;Simulated&lt;/Source&gt;&lt;Choices&gt;&lt;Choice xsi:type=&quot;DiscreteChoice&quot;&gt;&lt;GUID&gt;f45e63ba-c740-459e-8a00-b67857aeea30&lt;/GUID&gt;&lt;Name /&gt;&lt;IsSelected&gt;true&lt;/IsSelected&gt;&lt;Description&gt;Weekly&lt;/Description&gt;&lt;Key&gt;1&lt;/Key&gt;&lt;IsAnswer&gt;false&lt;/IsAnswer&gt;&lt;SubChoiceData&gt;&lt;SubChoices&gt;&lt;SubChoice&gt;&lt;NumVotes&gt;4&lt;/NumVotes&gt;&lt;PercentageOfVotesCast&gt;4&lt;/PercentageOfVotesCast&gt;&lt;PercentageOfVotesCastAsString&gt;4%&lt;/PercentageOfVotesCastAsString&gt;&lt;PercentageOfVoters&gt;4&lt;/PercentageOfVoters&gt;&lt;PercentageOfVotersAsString&gt;4%&lt;/PercentageOfVotersAsString&gt;&lt;/SubChoice&gt;&lt;/SubChoices&gt;&lt;/SubChoiceData&gt;&lt;Score&gt;0&lt;/Score&gt;&lt;ChoiceRankings /&gt;&lt;AnswerSequenceNo&gt;0&lt;/AnswerSequenceNo&gt;&lt;/Choice&gt;&lt;Choice xsi:type=&quot;DiscreteChoice&quot;&gt;&lt;GUID&gt;da1ca59e-a650-4f58-bd49-0c320dde5726&lt;/GUID&gt;&lt;Name /&gt;&lt;IsSelected&gt;true&lt;/IsSelected&gt;&lt;Description&gt;Monthly&lt;/Description&gt;&lt;Key&gt;2&lt;/Key&gt;&lt;IsAnswer&gt;false&lt;/IsAnswer&gt;&lt;SubChoiceData&gt;&lt;SubChoices&gt;&lt;SubChoice&gt;&lt;NumVotes&gt;30&lt;/NumVotes&gt;&lt;PercentageOfVotesCast&gt;30&lt;/PercentageOfVotesCast&gt;&lt;PercentageOfVotesCastAsString&gt;30%&lt;/PercentageOfVotesCastAsString&gt;&lt;PercentageOfVoters&gt;30&lt;/PercentageOfVoters&gt;&lt;PercentageOfVotersAsString&gt;30%&lt;/PercentageOfVotersAsString&gt;&lt;/SubChoice&gt;&lt;/SubChoices&gt;&lt;/SubChoiceData&gt;&lt;Score&gt;0&lt;/Score&gt;&lt;ChoiceRankings /&gt;&lt;AnswerSequenceNo&gt;0&lt;/AnswerSequenceNo&gt;&lt;/Choice&gt;&lt;Choice xsi:type=&quot;DiscreteChoice&quot;&gt;&lt;GUID&gt;6f2c985d-4d71-4f4d-8e8a-c6cecdf432eb&lt;/GUID&gt;&lt;Name /&gt;&lt;IsSelected&gt;true&lt;/IsSelected&gt;&lt;Description&gt;Quarterly&lt;/Description&gt;&lt;Key&gt;3&lt;/Key&gt;&lt;IsAnswer&gt;false&lt;/IsAnswer&gt;&lt;SubChoiceData&gt;&lt;SubChoices&gt;&lt;SubChoice&gt;&lt;NumVotes&gt;3&lt;/NumVotes&gt;&lt;PercentageOfVotesCast&gt;3&lt;/PercentageOfVotesCast&gt;&lt;PercentageOfVotesCastAsString&gt;3%&lt;/PercentageOfVotesCastAsString&gt;&lt;PercentageOfVoters&gt;3&lt;/PercentageOfVoters&gt;&lt;PercentageOfVotersAsString&gt;3%&lt;/PercentageOfVotersAsString&gt;&lt;/SubChoice&gt;&lt;/SubChoices&gt;&lt;/SubChoiceData&gt;&lt;Score&gt;0&lt;/Score&gt;&lt;ChoiceRankings /&gt;&lt;AnswerSequenceNo&gt;0&lt;/AnswerSequenceNo&gt;&lt;/Choice&gt;&lt;Choice xsi:type=&quot;DiscreteChoice&quot;&gt;&lt;GUID&gt;28e3a1ff-fb61-48c1-836b-07b5f56b5994&lt;/GUID&gt;&lt;Name /&gt;&lt;IsSelected&gt;true&lt;/IsSelected&gt;&lt;Description&gt;Bi-annually&lt;/Description&gt;&lt;Key&gt;4&lt;/Key&gt;&lt;IsAnswer&gt;false&lt;/IsAnswer&gt;&lt;SubChoiceData&gt;&lt;SubChoices&gt;&lt;SubChoice&gt;&lt;NumVotes&gt;28&lt;/NumVotes&gt;&lt;PercentageOfVotesCast&gt;28.000000000000004&lt;/PercentageOfVotesCast&gt;&lt;PercentageOfVotesCastAsString&gt;28%&lt;/PercentageOfVotesCastAsString&gt;&lt;PercentageOfVoters&gt;28.000000000000004&lt;/PercentageOfVoters&gt;&lt;PercentageOfVotersAsString&gt;28%&lt;/PercentageOfVotersAsString&gt;&lt;/SubChoice&gt;&lt;/SubChoices&gt;&lt;/SubChoiceData&gt;&lt;Score&gt;0&lt;/Score&gt;&lt;ChoiceRankings /&gt;&lt;AnswerSequenceNo&gt;0&lt;/AnswerSequenceNo&gt;&lt;/Choice&gt;&lt;Choice xsi:type=&quot;DiscreteChoice&quot;&gt;&lt;GUID&gt;a366418f-ac4f-4c36-b3c5-fd169bb1676f&lt;/GUID&gt;&lt;Name /&gt;&lt;IsSelected&gt;true&lt;/IsSelected&gt;&lt;Description&gt;Annually&lt;/Description&gt;&lt;Key&gt;5&lt;/Key&gt;&lt;IsAnswer&gt;false&lt;/IsAnswer&gt;&lt;SubChoiceData&gt;&lt;SubChoices&gt;&lt;SubChoice&gt;&lt;NumVotes&gt;35&lt;/NumVotes&gt;&lt;PercentageOfVotesCast&gt;35&lt;/PercentageOfVotesCast&gt;&lt;PercentageOfVotesCastAsString&gt;35%&lt;/PercentageOfVotesCastAsString&gt;&lt;PercentageOfVoters&gt;35&lt;/PercentageOfVoters&gt;&lt;PercentageOfVotersAsString&gt;35%&lt;/PercentageOfVotersAsString&gt;&lt;/SubChoice&gt;&lt;/SubChoices&gt;&lt;/SubChoiceData&gt;&lt;Score&gt;0&lt;/Score&gt;&lt;ChoiceRankings /&gt;&lt;AnswerSequenceNo&gt;0&lt;/AnswerSequenceNo&gt;&lt;/Choice&gt;&lt;/Choices&gt;&lt;HasData&gt;true&lt;/HasData&gt;&lt;MasterQuestionNumSubChoices&gt;0&lt;/MasterQuestionNumSubChoices&gt;&lt;TimeOpenMS&gt;0&lt;/TimeOpenMS&gt;&lt;IsQuestionWeighted&gt;false&lt;/IsQuestionWeighted&gt;&lt;CorrectAnswerVotesNumber&gt;0&lt;/CorrectAnswerVotesNumber&gt;&lt;CorrectAnswerVotesPercent&gt;0&lt;/CorrectAnswerVotesPercent&gt;&lt;ReactorPollDetails&gt;&lt;MeetingId&gt;0&lt;/MeetingId&gt;&lt;SessionId&gt;0&lt;/SessionId&gt;&lt;TenancyId&gt;0&lt;/TenancyId&gt;&lt;LatestPollId&gt;0&lt;/LatestPollId&gt;&lt;/ReactorPollDetails&gt;&lt;Ranking&gt;false&lt;/Ranking&gt;&lt;MaxNumResponses&gt;1&lt;/MaxNumResponses&gt;&lt;MultipleChoiceSubTypeValue&gt;AnyOrder&lt;/MultipleChoiceSubTypeValue&gt;&lt;/MultipleChoiceQuestion&gt;"/>
  <p:tag name="LASTMODE" val="&lt;?xml version=&quot;1.0&quot; encoding=&quot;utf-8&quot;?&gt;&lt;int&gt;0&lt;/int&gt;"/>
  <p:tag name="SEQUENCECOUNT" val="&lt;?xml version=&quot;1.0&quot; encoding=&quot;utf-8&quot;?&gt;&lt;int&gt;88&lt;/int&gt;"/>
  <p:tag name="MEETOO" val="d2e10192-d568-48e3-a6bc-67607e5ba58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ARTANIMATION" val="OpenQuestion"/>
  <p:tag name="QUESTIONGUID" val="81ee31ad-bfae-4e8a-8891-1b9a346a0128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GUID" val="9263d370-b9a4-4bc6-9b3d-bae42d44d476"/>
  <p:tag name="DESELECT" val="&lt;?xml version=&quot;1.0&quot; encoding=&quot;utf-8&quot;?&gt;&lt;ShapeEvent xmlns:xsi=&quot;http://www.w3.org/2001/XMLSchema-instance&quot; xmlns:xsd=&quot;http://www.w3.org/2001/XMLSchema&quot;&gt;&lt;Event&gt;SizePlaceholder&lt;/Event&gt;&lt;Arguments /&gt;&lt;/ShapeEvent&gt;"/>
  <p:tag name="SHAPEDETAILS" val="&lt;?xml version=&quot;1.0&quot; encoding=&quot;utf-8&quot;?&gt;&lt;ShapeDetails xmlns:xsi=&quot;http://www.w3.org/2001/XMLSchema-instance&quot; xmlns:xsd=&quot;http://www.w3.org/2001/XMLSchema&quot;&gt;&lt;GUID&gt;ab322c66-35cd-426a-a4a2-6cc95f550e1d&lt;/GUID&gt;&lt;Name /&gt;&lt;ScreenPosition&gt;BottomRight&lt;/ScreenPosition&gt;&lt;BorderThickness&gt;10&lt;/BorderThickness&gt;&lt;Top&gt;102.85701&lt;/Top&gt;&lt;Left&gt;151.125122&lt;/Left&gt;&lt;Height&gt;263.5588&lt;/Height&gt;&lt;Width&gt;769.4463&lt;/Width&gt;&lt;/ShapeDetails&gt;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81ee31ad-bfae-4e8a-8891-1b9a346a0128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81ee31ad-bfae-4e8a-8891-1b9a346a0128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ataLabel"/>
  <p:tag name="QUESTIONGUID" val="81ee31ad-bfae-4e8a-8891-1b9a346a0128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81ee31ad-bfae-4e8a-8891-1b9a346a0128"/>
  <p:tag name="SHAPEDETAILS" val="&lt;?xml version=&quot;1.0&quot; encoding=&quot;utf-8&quot;?&gt;&lt;ShapeDetails xmlns:xsi=&quot;http://www.w3.org/2001/XMLSchema-instance&quot; xmlns:xsd=&quot;http://www.w3.org/2001/XMLSchema&quot;&gt;&lt;GUID&gt;b531c78b-b1fb-461a-a7e5-ae04711c47cc&lt;/GUID&gt;&lt;Name /&gt;&lt;ScreenPosition&gt;BottomRight&lt;/ScreenPosition&gt;&lt;BorderThickness&gt;10&lt;/BorderThickness&gt;&lt;Top&gt;134.15&lt;/Top&gt;&lt;Left&gt;195.05&lt;/Left&gt;&lt;Height&gt;20.61874&lt;/Height&gt;&lt;Width&gt;674.402039&lt;/Width&gt;&lt;/ShapeDetails&gt;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81ee31ad-bfae-4e8a-8891-1b9a346a012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ARTANIMATION" val="OpenQuestion"/>
  <p:tag name="QUESTIONGUID" val="81ee31ad-bfae-4e8a-8891-1b9a346a0128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81ee31ad-bfae-4e8a-8891-1b9a346a0128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ataLabel"/>
  <p:tag name="QUESTIONGUID" val="81ee31ad-bfae-4e8a-8891-1b9a346a0128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81ee31ad-bfae-4e8a-8891-1b9a346a0128"/>
  <p:tag name="SHAPEDETAILS" val="&lt;?xml version=&quot;1.0&quot; encoding=&quot;utf-8&quot;?&gt;&lt;ShapeDetails xmlns:xsi=&quot;http://www.w3.org/2001/XMLSchema-instance&quot; xmlns:xsd=&quot;http://www.w3.org/2001/XMLSchema&quot;&gt;&lt;GUID&gt;97d35fb7-c26e-4de5-9b23-0ab1ccfc3d86&lt;/GUID&gt;&lt;Name /&gt;&lt;ScreenPosition&gt;BottomRight&lt;/ScreenPosition&gt;&lt;BorderThickness&gt;10&lt;/BorderThickness&gt;&lt;Top&gt;187.061737&lt;/Top&gt;&lt;Left&gt;195.05&lt;/Left&gt;&lt;Height&gt;20.61874&lt;/Height&gt;&lt;Width&gt;674.402039&lt;/Width&gt;&lt;/ShapeDetails&gt;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81ee31ad-bfae-4e8a-8891-1b9a346a0128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81ee31ad-bfae-4e8a-8891-1b9a346a0128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ataLabel"/>
  <p:tag name="QUESTIONGUID" val="81ee31ad-bfae-4e8a-8891-1b9a346a0128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81ee31ad-bfae-4e8a-8891-1b9a346a0128"/>
  <p:tag name="SHAPEDETAILS" val="&lt;?xml version=&quot;1.0&quot; encoding=&quot;utf-8&quot;?&gt;&lt;ShapeDetails xmlns:xsi=&quot;http://www.w3.org/2001/XMLSchema-instance&quot; xmlns:xsd=&quot;http://www.w3.org/2001/XMLSchema&quot;&gt;&lt;GUID&gt;df2f3198-17e3-4aa8-ae90-e7e60562fbbb&lt;/GUID&gt;&lt;Name /&gt;&lt;ScreenPosition&gt;BottomRight&lt;/ScreenPosition&gt;&lt;BorderThickness&gt;10&lt;/BorderThickness&gt;&lt;Top&gt;239.973541&lt;/Top&gt;&lt;Left&gt;195.05&lt;/Left&gt;&lt;Height&gt;20.61874&lt;/Height&gt;&lt;Width&gt;674.402039&lt;/Width&gt;&lt;/ShapeDetails&gt;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81ee31ad-bfae-4e8a-8891-1b9a346a0128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81ee31ad-bfae-4e8a-8891-1b9a346a0128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ataLabel"/>
  <p:tag name="QUESTIONGUID" val="81ee31ad-bfae-4e8a-8891-1b9a346a012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GUID" val="391deff9-7e3e-44fd-aeac-06188971472d"/>
  <p:tag name="DESELECT" val="&lt;?xml version=&quot;1.0&quot; encoding=&quot;utf-8&quot;?&gt;&lt;ShapeEvent xmlns:xsi=&quot;http://www.w3.org/2001/XMLSchema-instance&quot; xmlns:xsd=&quot;http://www.w3.org/2001/XMLSchema&quot;&gt;&lt;Event&gt;SizePlaceholder&lt;/Event&gt;&lt;Arguments /&gt;&lt;/ShapeEvent&gt;"/>
  <p:tag name="SHAPEDETAILS" val="&lt;?xml version=&quot;1.0&quot; encoding=&quot;utf-8&quot;?&gt;&lt;ShapeDetails xmlns:xsi=&quot;http://www.w3.org/2001/XMLSchema-instance&quot; xmlns:xsd=&quot;http://www.w3.org/2001/XMLSchema&quot;&gt;&lt;GUID&gt;1ef8814a-ee65-4109-a7e9-b3f3522e3cdb&lt;/GUID&gt;&lt;Name /&gt;&lt;ScreenPosition&gt;BottomRight&lt;/ScreenPosition&gt;&lt;BorderThickness&gt;10&lt;/BorderThickness&gt;&lt;Top&gt;102.85701&lt;/Top&gt;&lt;Left&gt;151.125122&lt;/Left&gt;&lt;Height&gt;263.5588&lt;/Height&gt;&lt;Width&gt;769.4463&lt;/Width&gt;&lt;/ShapeDetails&gt;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81ee31ad-bfae-4e8a-8891-1b9a346a0128"/>
  <p:tag name="SHAPEDETAILS" val="&lt;?xml version=&quot;1.0&quot; encoding=&quot;utf-8&quot;?&gt;&lt;ShapeDetails xmlns:xsi=&quot;http://www.w3.org/2001/XMLSchema-instance&quot; xmlns:xsd=&quot;http://www.w3.org/2001/XMLSchema&quot;&gt;&lt;GUID&gt;e1840c11-82cb-419b-ae11-8b5b3fc65ba3&lt;/GUID&gt;&lt;Name /&gt;&lt;ScreenPosition&gt;BottomRight&lt;/ScreenPosition&gt;&lt;BorderThickness&gt;10&lt;/BorderThickness&gt;&lt;Top&gt;292.885284&lt;/Top&gt;&lt;Left&gt;195.05&lt;/Left&gt;&lt;Height&gt;20.61874&lt;/Height&gt;&lt;Width&gt;674.402039&lt;/Width&gt;&lt;/ShapeDetails&gt;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391deff9-7e3e-44fd-aeac-06188971472d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391deff9-7e3e-44fd-aeac-06188971472d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ataLabel"/>
  <p:tag name="QUESTIONGUID" val="391deff9-7e3e-44fd-aeac-06188971472d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391deff9-7e3e-44fd-aeac-06188971472d"/>
  <p:tag name="SHAPEDETAILS" val="&lt;?xml version=&quot;1.0&quot; encoding=&quot;utf-8&quot;?&gt;&lt;ShapeDetails xmlns:xsi=&quot;http://www.w3.org/2001/XMLSchema-instance&quot; xmlns:xsd=&quot;http://www.w3.org/2001/XMLSchema&quot;&gt;&lt;GUID&gt;56af5667-65bf-4ba8-aaa0-ac06025ce814&lt;/GUID&gt;&lt;Name /&gt;&lt;ScreenPosition&gt;BottomRight&lt;/ScreenPosition&gt;&lt;BorderThickness&gt;10&lt;/BorderThickness&gt;&lt;Top&gt;345.796936&lt;/Top&gt;&lt;Left&gt;195.049927&lt;/Left&gt;&lt;Height&gt;20.61874&lt;/Height&gt;&lt;Width&gt;674.402039&lt;/Width&gt;&lt;/ShapeDetails&gt;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STRUCTIONSLIDE" val="InstructionSlid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STRUCTIONCONTENTPARA1" val="InstructionContentPara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ETINGNUMBER" val="XXXXXXXXX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81ee31ad-bfae-4e8a-8891-1b9a346a012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81ee31ad-bfae-4e8a-8891-1b9a346a012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ataLabel"/>
  <p:tag name="QUESTIONGUID" val="81ee31ad-bfae-4e8a-8891-1b9a346a012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81ee31ad-bfae-4e8a-8891-1b9a346a0128"/>
  <p:tag name="SHAPEDETAILS" val="&lt;?xml version=&quot;1.0&quot; encoding=&quot;utf-8&quot;?&gt;&lt;ShapeDetails xmlns:xsi=&quot;http://www.w3.org/2001/XMLSchema-instance&quot; xmlns:xsd=&quot;http://www.w3.org/2001/XMLSchema&quot;&gt;&lt;GUID&gt;b531c78b-b1fb-461a-a7e5-ae04711c47cc&lt;/GUID&gt;&lt;Name /&gt;&lt;ScreenPosition&gt;BottomRight&lt;/ScreenPosition&gt;&lt;BorderThickness&gt;10&lt;/BorderThickness&gt;&lt;Top&gt;134.15&lt;/Top&gt;&lt;Left&gt;195.05&lt;/Left&gt;&lt;Height&gt;20.61874&lt;/Height&gt;&lt;Width&gt;674.402039&lt;/Width&gt;&lt;/ShapeDetails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81ee31ad-bfae-4e8a-8891-1b9a346a012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81ee31ad-bfae-4e8a-8891-1b9a346a012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ARTANIMATION" val="OpenQuestion"/>
  <p:tag name="QUESTIONGUID" val="81ee31ad-bfae-4e8a-8891-1b9a346a012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ataLabel"/>
  <p:tag name="QUESTIONGUID" val="81ee31ad-bfae-4e8a-8891-1b9a346a012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81ee31ad-bfae-4e8a-8891-1b9a346a0128"/>
  <p:tag name="SHAPEDETAILS" val="&lt;?xml version=&quot;1.0&quot; encoding=&quot;utf-8&quot;?&gt;&lt;ShapeDetails xmlns:xsi=&quot;http://www.w3.org/2001/XMLSchema-instance&quot; xmlns:xsd=&quot;http://www.w3.org/2001/XMLSchema&quot;&gt;&lt;GUID&gt;97d35fb7-c26e-4de5-9b23-0ab1ccfc3d86&lt;/GUID&gt;&lt;Name /&gt;&lt;ScreenPosition&gt;BottomRight&lt;/ScreenPosition&gt;&lt;BorderThickness&gt;10&lt;/BorderThickness&gt;&lt;Top&gt;187.061737&lt;/Top&gt;&lt;Left&gt;195.05&lt;/Left&gt;&lt;Height&gt;20.61874&lt;/Height&gt;&lt;Width&gt;674.402039&lt;/Width&gt;&lt;/ShapeDetails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81ee31ad-bfae-4e8a-8891-1b9a346a012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81ee31ad-bfae-4e8a-8891-1b9a346a012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ataLabel"/>
  <p:tag name="QUESTIONGUID" val="81ee31ad-bfae-4e8a-8891-1b9a346a012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81ee31ad-bfae-4e8a-8891-1b9a346a0128"/>
  <p:tag name="SHAPEDETAILS" val="&lt;?xml version=&quot;1.0&quot; encoding=&quot;utf-8&quot;?&gt;&lt;ShapeDetails xmlns:xsi=&quot;http://www.w3.org/2001/XMLSchema-instance&quot; xmlns:xsd=&quot;http://www.w3.org/2001/XMLSchema&quot;&gt;&lt;GUID&gt;df2f3198-17e3-4aa8-ae90-e7e60562fbbb&lt;/GUID&gt;&lt;Name /&gt;&lt;ScreenPosition&gt;BottomRight&lt;/ScreenPosition&gt;&lt;BorderThickness&gt;10&lt;/BorderThickness&gt;&lt;Top&gt;239.973541&lt;/Top&gt;&lt;Left&gt;195.05&lt;/Left&gt;&lt;Height&gt;20.61874&lt;/Height&gt;&lt;Width&gt;674.402039&lt;/Width&gt;&lt;/ShapeDetails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81ee31ad-bfae-4e8a-8891-1b9a346a012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81ee31ad-bfae-4e8a-8891-1b9a346a012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ataLabel"/>
  <p:tag name="QUESTIONGUID" val="81ee31ad-bfae-4e8a-8891-1b9a346a012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81ee31ad-bfae-4e8a-8891-1b9a346a0128"/>
  <p:tag name="SHAPEDETAILS" val="&lt;?xml version=&quot;1.0&quot; encoding=&quot;utf-8&quot;?&gt;&lt;ShapeDetails xmlns:xsi=&quot;http://www.w3.org/2001/XMLSchema-instance&quot; xmlns:xsd=&quot;http://www.w3.org/2001/XMLSchema&quot;&gt;&lt;GUID&gt;e1840c11-82cb-419b-ae11-8b5b3fc65ba3&lt;/GUID&gt;&lt;Name /&gt;&lt;ScreenPosition&gt;BottomRight&lt;/ScreenPosition&gt;&lt;BorderThickness&gt;10&lt;/BorderThickness&gt;&lt;Top&gt;292.885284&lt;/Top&gt;&lt;Left&gt;195.05&lt;/Left&gt;&lt;Height&gt;20.61874&lt;/Height&gt;&lt;Width&gt;674.402039&lt;/Width&gt;&lt;/ShapeDetails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GUID" val="2f9de039-a10f-4720-bdcc-93bfefa10046"/>
  <p:tag name="DESELECT" val="&lt;?xml version=&quot;1.0&quot; encoding=&quot;utf-8&quot;?&gt;&lt;ShapeEvent xmlns:xsi=&quot;http://www.w3.org/2001/XMLSchema-instance&quot; xmlns:xsd=&quot;http://www.w3.org/2001/XMLSchema&quot;&gt;&lt;Event&gt;SizePlaceholder&lt;/Event&gt;&lt;Arguments /&gt;&lt;/ShapeEvent&gt;"/>
  <p:tag name="SHAPEDETAILS" val="&lt;?xml version=&quot;1.0&quot; encoding=&quot;utf-8&quot;?&gt;&lt;ShapeDetails xmlns:xsi=&quot;http://www.w3.org/2001/XMLSchema-instance&quot; xmlns:xsd=&quot;http://www.w3.org/2001/XMLSchema&quot;&gt;&lt;GUID&gt;a4afbbb9-37f2-4d36-96f5-335be406fe90&lt;/GUID&gt;&lt;Name /&gt;&lt;ScreenPosition&gt;BottomRight&lt;/ScreenPosition&gt;&lt;BorderThickness&gt;10&lt;/BorderThickness&gt;&lt;Top&gt;102.85701&lt;/Top&gt;&lt;Left&gt;151.125122&lt;/Left&gt;&lt;Height&gt;210.647&lt;/Height&gt;&lt;Width&gt;769.4463&lt;/Width&gt;&lt;/ShapeDetails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391deff9-7e3e-44fd-aeac-06188971472d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391deff9-7e3e-44fd-aeac-06188971472d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ataLabel"/>
  <p:tag name="QUESTIONGUID" val="391deff9-7e3e-44fd-aeac-06188971472d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391deff9-7e3e-44fd-aeac-06188971472d"/>
  <p:tag name="SHAPEDETAILS" val="&lt;?xml version=&quot;1.0&quot; encoding=&quot;utf-8&quot;?&gt;&lt;ShapeDetails xmlns:xsi=&quot;http://www.w3.org/2001/XMLSchema-instance&quot; xmlns:xsd=&quot;http://www.w3.org/2001/XMLSchema&quot;&gt;&lt;GUID&gt;56af5667-65bf-4ba8-aaa0-ac06025ce814&lt;/GUID&gt;&lt;Name /&gt;&lt;ScreenPosition&gt;BottomRight&lt;/ScreenPosition&gt;&lt;BorderThickness&gt;10&lt;/BorderThickness&gt;&lt;Top&gt;345.796936&lt;/Top&gt;&lt;Left&gt;195.049927&lt;/Left&gt;&lt;Height&gt;20.61874&lt;/Height&gt;&lt;Width&gt;674.402039&lt;/Width&gt;&lt;/ShapeDetails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CKWIDTH" val="&lt;?xml version=&quot;1.0&quot; encoding=&quot;utf-8&quot;?&gt;&lt;float&gt;0&lt;/float&gt;"/>
  <p:tag name="SLIDETYPE" val="&lt;?xml version=&quot;1.0&quot; encoding=&quot;utf-8&quot;?&gt;&lt;SlideType&gt;Question&lt;/SlideType&gt;"/>
  <p:tag name="RESULTRENDERING" val="&lt;?xml version=&quot;1.0&quot; encoding=&quot;utf-8&quot;?&gt;&lt;DataRendering xmlns:xsi=&quot;http://www.w3.org/2001/XMLSchema-instance&quot; xmlns:xsd=&quot;http://www.w3.org/2001/XMLSchema&quot;&gt;&lt;GUID&gt;efbc1df9-b7bb-4bc6-8f16-911e7e8d77e7&lt;/GUID&gt;&lt;Name /&gt;&lt;ShowAverage&gt;false&lt;/ShowAverage&gt;&lt;DisplayType&gt;Bars&lt;/DisplayType&gt;&lt;DisplayNumbersAs&gt;Percentages&lt;/DisplayNumbersAs&gt;&lt;DecimalPlaces&gt;0&lt;/DecimalPlaces&gt;&lt;ShowResultsAxis&gt;false&lt;/ShowResultsAxis&gt;&lt;ShowRangeAxis&gt;true&lt;/ShowRangeAxis&gt;&lt;ShowTotal&gt;true&lt;/ShowTotal&gt;&lt;ShowResults&gt;true&lt;/ShowResults&gt;&lt;CalculatePercentageAs&gt;PercentagesOfVoters&lt;/CalculatePercentageAs&gt;&lt;IsBreakdown&gt;false&lt;/IsBreakdown&gt;&lt;ShowOverall&gt;true&lt;/ShowOverall&gt;&lt;AdjustDecimalPlacesIfNecessary&gt;true&lt;/AdjustDecimalPlacesIfNecessary&gt;&lt;AddDecimalPlaceIfRequired&gt;true&lt;/AddDecimalPlaceIfRequired&gt;&lt;NumberOfChoicesToDisplay&gt;10&lt;/NumberOfChoicesToDisplay&gt;&lt;/DataRendering&gt;"/>
  <p:tag name="SOUNDOPTIONS" val="&lt;?xml version=&quot;1.0&quot; encoding=&quot;utf-8&quot;?&gt;&lt;SoundOptions xmlns:xsi=&quot;http://www.w3.org/2001/XMLSchema-instance&quot; xmlns:xsd=&quot;http://www.w3.org/2001/XMLSchema&quot;&gt;&lt;GUID&gt;9741c139-5d2b-4399-84d0-de43c4c6ed90&lt;/GUID&gt;&lt;Name /&gt;&lt;PlaySound&gt;false&lt;/PlaySound&gt;&lt;CountdownSoundTag&gt;SOUND516812080875483109497887998077119494887718969816161&lt;/CountdownSoundTag&gt;&lt;PlayTimesUpSound&gt;false&lt;/PlayTimesUpSound&gt;&lt;TimesUpSoundTag&gt;SOUND111526798997249761108910980117717199831168311485816161&lt;/TimesUpSoundTag&gt;&lt;Loop&gt;true&lt;/Loop&gt;&lt;/SoundOptions&gt;"/>
  <p:tag name="COUNTDOWNOPTIONS" val="&lt;?xml version=&quot;1.0&quot; encoding=&quot;utf-8&quot;?&gt;&lt;CountdownOptions xmlns:xsi=&quot;http://www.w3.org/2001/XMLSchema-instance&quot; xmlns:xsd=&quot;http://www.w3.org/2001/XMLSchema&quot;&gt;&lt;GUID&gt;ff98a5ed-832e-4b0d-964a-c75d0329a95f&lt;/GUID&gt;&lt;Name /&gt;&lt;HasCountdown&gt;false&lt;/HasCountdown&gt;&lt;DoesCountdownClosePoll&gt;false&lt;/DoesCountdownClosePoll&gt;&lt;Length&gt;10&lt;/Length&gt;&lt;Value&gt;10&lt;/Value&gt;&lt;CountdownType&gt;Analogue&lt;/CountdownType&gt;&lt;Location&gt;&lt;GUID&gt;00000000-0000-0000-0000-000000000000&lt;/GUID&gt;&lt;Name /&gt;&lt;ScreenPosition&gt;BottomRight&lt;/ScreenPosition&gt;&lt;BorderThickness&gt;10&lt;/BorderThickness&gt;&lt;Top&gt;0&lt;/Top&gt;&lt;Left&gt;0&lt;/Left&gt;&lt;Height&gt;35&lt;/Height&gt;&lt;Width&gt;50&lt;/Width&gt;&lt;/Location&gt;&lt;/CountdownOptions&gt;"/>
  <p:tag name="SCORINGOPTIONS" val="&lt;?xml version=&quot;1.0&quot; encoding=&quot;utf-8&quot;?&gt;&lt;ScoringOptions xmlns:xsi=&quot;http://www.w3.org/2001/XMLSchema-instance&quot; xmlns:xsd=&quot;http://www.w3.org/2001/XMLSchema&quot;&gt;&lt;GUID&gt;cc3d9bd4-625d-45ff-803c-7256824c61ad&lt;/GUID&gt;&lt;Name /&gt;&lt;EnableScoring&gt;false&lt;/EnableScoring&gt;&lt;RevealAnswer&gt;true&lt;/RevealAnswer&gt;&lt;PointsForCorrectAnswer&gt;10&lt;/PointsForCorrectAnswer&gt;&lt;SpeedScoring&gt;false&lt;/SpeedScoring&gt;&lt;IsNumberOfCorrectAnswersShown&gt;false&lt;/IsNumberOfCorrectAnswersShown&gt;&lt;/ScoringOptions&gt;"/>
  <p:tag name="VOTENOWOPTIONS" val="&lt;?xml version=&quot;1.0&quot; encoding=&quot;utf-8&quot;?&gt;&lt;VoteNowOptions xmlns:xsi=&quot;http://www.w3.org/2001/XMLSchema-instance&quot; xmlns:xsd=&quot;http://www.w3.org/2001/XMLSchema&quot;&gt;&lt;GUID&gt;acc46682-ee26-42bc-b062-c2e16b8eb533&lt;/GUID&gt;&lt;Name /&gt;&lt;HasVoteNow&gt;true&lt;/HasVoteNow&gt;&lt;TextSingleDigit&gt;POLL OPEN&lt;/TextSingleDigit&gt;&lt;TextMultiDigit&gt;Enter Number(s) and Press Send&lt;/TextMultiDigit&gt;&lt;TextTextVote&gt;Enter Text and Press Send&lt;/TextTextVote&gt;&lt;LocationSingleDigit&gt;&lt;GUID&gt;00000000-0000-0000-0000-000000000000&lt;/GUID&gt;&lt;Name /&gt;&lt;ScreenPosition&gt;TopRight&lt;/ScreenPosition&gt;&lt;BorderThickness&gt;10&lt;/BorderThickness&gt;&lt;Top&gt;0&lt;/Top&gt;&lt;Left&gt;0&lt;/Left&gt;&lt;Height&gt;35&lt;/Height&gt;&lt;Width&gt;100&lt;/Width&gt;&lt;/LocationSingleDigit&gt;&lt;LocationMultiDigit&gt;&lt;GUID&gt;00000000-0000-0000-0000-000000000000&lt;/GUID&gt;&lt;Name /&gt;&lt;ScreenPosition&gt;TopRight&lt;/ScreenPosition&gt;&lt;BorderThickness&gt;10&lt;/BorderThickness&gt;&lt;Top&gt;0&lt;/Top&gt;&lt;Left&gt;0&lt;/Left&gt;&lt;Height&gt;35&lt;/Height&gt;&lt;Width&gt;100&lt;/Width&gt;&lt;/LocationMultiDigit&gt;&lt;LocationTextVote&gt;&lt;GUID&gt;00000000-0000-0000-0000-000000000000&lt;/GUID&gt;&lt;Name /&gt;&lt;ScreenPosition&gt;TopRight&lt;/ScreenPosition&gt;&lt;BorderThickness&gt;10&lt;/BorderThickness&gt;&lt;Top&gt;0&lt;/Top&gt;&lt;Left&gt;0&lt;/Left&gt;&lt;Height&gt;35&lt;/Height&gt;&lt;Width&gt;100&lt;/Width&gt;&lt;/LocationTextVote&gt;&lt;Shape&gt;msoShapeRectangle&lt;/Shape&gt;&lt;/VoteNowOptions&gt;"/>
  <p:tag name="HASPERCENTTYPESHAPE" val="true"/>
  <p:tag name="LASTMODE" val="&lt;?xml version=&quot;1.0&quot; encoding=&quot;utf-8&quot;?&gt;&lt;int&gt;0&lt;/int&gt;"/>
  <p:tag name="QUESTIONDEFINITION" val="&lt;?xml version=&quot;1.0&quot; encoding=&quot;utf-8&quot;?&gt;&lt;MultipleChoiceQuestion xmlns:xsi=&quot;http://www.w3.org/2001/XMLSchema-instance&quot; xmlns:xsd=&quot;http://www.w3.org/2001/XMLSchema&quot;&gt;&lt;GUID&gt;1aca8bfb-3cf2-402b-b745-74cb1e3417c2&lt;/GUID&gt;&lt;Name /&gt;&lt;Text&gt;The 3 headline features included in the Q3 product release will be...&lt;/Text&gt;&lt;SubChoiceDefinitions&gt;&lt;SubChoiceDefinition&gt;&lt;Name&gt;1st Choice&lt;/Name&gt;&lt;SubChoiceSourceReferences /&gt;&lt;/SubChoiceDefinition&gt;&lt;SubChoiceDefinition&gt;&lt;Name&gt;2nd Choice&lt;/Name&gt;&lt;SubChoiceSourceReferences /&gt;&lt;/SubChoiceDefinition&gt;&lt;SubChoiceDefinition&gt;&lt;Name&gt;3rd Choice&lt;/Name&gt;&lt;SubChoiceSourceReferences /&gt;&lt;/SubChoiceDefinition&gt;&lt;/SubChoiceDefinitions&gt;&lt;SubText /&gt;&lt;IndividualWeightingText /&gt;&lt;QuestionType&gt;MultipleChoice&lt;/QuestionType&gt;&lt;Source&gt;Simulated&lt;/Source&gt;&lt;Choices&gt;&lt;Choice xsi:type=&quot;DiscreteChoice&quot;&gt;&lt;GUID&gt;d6c58f23-7a23-440b-9325-0e7ccfdc59cf&lt;/GUID&gt;&lt;Name /&gt;&lt;IsSelected&gt;true&lt;/IsSelected&gt;&lt;Description&gt;Upgraded PowerPoint add-in&lt;/Description&gt;&lt;Key&gt;1&lt;/Key&gt;&lt;IsAnswer&gt;false&lt;/IsAnswer&gt;&lt;SubChoiceData&gt;&lt;SubChoices&gt;&lt;SubChoice&gt;&lt;NumVotes&gt;4&lt;/NumVotes&gt;&lt;PercentageOfVotesCast&gt;4&lt;/PercentageOfVotesCast&gt;&lt;PercentageOfVotesCastAsString&gt;4%&lt;/PercentageOfVotesCastAsString&gt;&lt;PercentageOfVoters&gt;4&lt;/PercentageOfVoters&gt;&lt;PercentageOfVotersAsString&gt;4%&lt;/PercentageOfVotersAsString&gt;&lt;/SubChoice&gt;&lt;SubChoice&gt;&lt;NumVotes&gt;0&lt;/NumVotes&gt;&lt;PercentageOfVotesCast&gt;0&lt;/PercentageOfVotesCast&gt;&lt;PercentageOfVoters&gt;0&lt;/PercentageOfVoters&gt;&lt;/SubChoice&gt;&lt;SubChoice&gt;&lt;NumVotes&gt;0&lt;/NumVotes&gt;&lt;PercentageOfVotesCast&gt;0&lt;/PercentageOfVotesCast&gt;&lt;PercentageOfVoters&gt;0&lt;/PercentageOfVoters&gt;&lt;/SubChoice&gt;&lt;/SubChoices&gt;&lt;/SubChoiceData&gt;&lt;Score&gt;0&lt;/Score&gt;&lt;ChoiceRankings /&gt;&lt;AnswerSequenceNo&gt;0&lt;/AnswerSequenceNo&gt;&lt;/Choice&gt;&lt;Choice xsi:type=&quot;DiscreteChoice&quot;&gt;&lt;GUID&gt;30822886-ab6c-4c88-ba4b-285dca88b7c5&lt;/GUID&gt;&lt;Name /&gt;&lt;IsSelected&gt;true&lt;/IsSelected&gt;&lt;Description&gt;Blackberry native app&lt;/Description&gt;&lt;Key&gt;2&lt;/Key&gt;&lt;IsAnswer&gt;false&lt;/IsAnswer&gt;&lt;SubChoiceData&gt;&lt;SubChoices&gt;&lt;SubChoice&gt;&lt;NumVotes&gt;34&lt;/NumVotes&gt;&lt;PercentageOfVotesCast&gt;34&lt;/PercentageOfVotesCast&gt;&lt;PercentageOfVotesCastAsString&gt;34%&lt;/PercentageOfVotesCastAsString&gt;&lt;PercentageOfVoters&gt;34&lt;/PercentageOfVoters&gt;&lt;PercentageOfVotersAsString&gt;34%&lt;/PercentageOfVotersAsString&gt;&lt;/SubChoice&gt;&lt;SubChoice&gt;&lt;NumVotes&gt;0&lt;/NumVotes&gt;&lt;PercentageOfVotesCast&gt;0&lt;/PercentageOfVotesCast&gt;&lt;PercentageOfVoters&gt;0&lt;/PercentageOfVoters&gt;&lt;/SubChoice&gt;&lt;SubChoice&gt;&lt;NumVotes&gt;0&lt;/NumVotes&gt;&lt;PercentageOfVotesCast&gt;0&lt;/PercentageOfVotesCast&gt;&lt;PercentageOfVoters&gt;0&lt;/PercentageOfVoters&gt;&lt;/SubChoice&gt;&lt;/SubChoices&gt;&lt;/SubChoiceData&gt;&lt;Score&gt;0&lt;/Score&gt;&lt;ChoiceRankings /&gt;&lt;AnswerSequenceNo&gt;0&lt;/AnswerSequenceNo&gt;&lt;/Choice&gt;&lt;Choice xsi:type=&quot;DiscreteChoice&quot;&gt;&lt;GUID&gt;07384b70-5c9a-4f93-97d0-62d49bd941d1&lt;/GUID&gt;&lt;Name /&gt;&lt;IsSelected&gt;true&lt;/IsSelected&gt;&lt;Description&gt;Instant word clouds&lt;/Description&gt;&lt;Key&gt;3&lt;/Key&gt;&lt;IsAnswer&gt;false&lt;/IsAnswer&gt;&lt;SubChoiceData&gt;&lt;SubChoices&gt;&lt;SubChoice&gt;&lt;NumVotes&gt;14&lt;/NumVotes&gt;&lt;PercentageOfVotesCast&gt;14.000000000000002&lt;/PercentageOfVotesCast&gt;&lt;PercentageOfVotesCastAsString&gt;14%&lt;/PercentageOfVotesCastAsString&gt;&lt;PercentageOfVoters&gt;14.000000000000002&lt;/PercentageOfVoters&gt;&lt;PercentageOfVotersAsString&gt;14%&lt;/PercentageOfVotersAsString&gt;&lt;/SubChoice&gt;&lt;SubChoice&gt;&lt;NumVotes&gt;0&lt;/NumVotes&gt;&lt;PercentageOfVotesCast&gt;0&lt;/PercentageOfVotesCast&gt;&lt;PercentageOfVoters&gt;0&lt;/PercentageOfVoters&gt;&lt;/SubChoice&gt;&lt;SubChoice&gt;&lt;NumVotes&gt;0&lt;/NumVotes&gt;&lt;PercentageOfVotesCast&gt;0&lt;/PercentageOfVotesCast&gt;&lt;PercentageOfVoters&gt;0&lt;/PercentageOfVoters&gt;&lt;/SubChoice&gt;&lt;/SubChoices&gt;&lt;/SubChoiceData&gt;&lt;Score&gt;0&lt;/Score&gt;&lt;ChoiceRankings /&gt;&lt;AnswerSequenceNo&gt;0&lt;/AnswerSequenceNo&gt;&lt;/Choice&gt;&lt;Choice xsi:type=&quot;DiscreteChoice&quot;&gt;&lt;GUID&gt;f516505d-3e6c-4e59-b8f2-2397a7ba1cbb&lt;/GUID&gt;&lt;Name /&gt;&lt;IsSelected&gt;true&lt;/IsSelected&gt;&lt;Description&gt;Self paced/survey questions&lt;/Description&gt;&lt;Key&gt;4&lt;/Key&gt;&lt;IsAnswer&gt;false&lt;/IsAnswer&gt;&lt;SubChoiceData&gt;&lt;SubChoices&gt;&lt;SubChoice&gt;&lt;NumVotes&gt;28&lt;/NumVotes&gt;&lt;PercentageOfVotesCast&gt;28.000000000000004&lt;/PercentageOfVotesCast&gt;&lt;PercentageOfVotesCastAsString&gt;28%&lt;/PercentageOfVotesCastAsString&gt;&lt;PercentageOfVoters&gt;28.000000000000004&lt;/PercentageOfVoters&gt;&lt;PercentageOfVotersAsString&gt;28%&lt;/PercentageOfVotersAsString&gt;&lt;/SubChoice&gt;&lt;SubChoice&gt;&lt;NumVotes&gt;0&lt;/NumVotes&gt;&lt;PercentageOfVotesCast&gt;0&lt;/PercentageOfVotesCast&gt;&lt;PercentageOfVoters&gt;0&lt;/PercentageOfVoters&gt;&lt;/SubChoice&gt;&lt;SubChoice&gt;&lt;NumVotes&gt;0&lt;/NumVotes&gt;&lt;PercentageOfVotesCast&gt;0&lt;/PercentageOfVotesCast&gt;&lt;PercentageOfVoters&gt;0&lt;/PercentageOfVoters&gt;&lt;/SubChoice&gt;&lt;/SubChoices&gt;&lt;/SubChoiceData&gt;&lt;Score&gt;0&lt;/Score&gt;&lt;ChoiceRankings /&gt;&lt;AnswerSequenceNo&gt;0&lt;/AnswerSequenceNo&gt;&lt;/Choice&gt;&lt;Choice xsi:type=&quot;DiscreteChoice&quot;&gt;&lt;GUID&gt;a49e0573-c7f9-4ebb-ac55-f0d54e035853&lt;/GUID&gt;&lt;Name /&gt;&lt;IsSelected&gt;true&lt;/IsSelected&gt;&lt;Description&gt;Netflix integration&lt;/Description&gt;&lt;Key&gt;5&lt;/Key&gt;&lt;IsAnswer&gt;false&lt;/IsAnswer&gt;&lt;SubChoiceData&gt;&lt;SubChoices&gt;&lt;SubChoice&gt;&lt;NumVotes&gt;20&lt;/NumVotes&gt;&lt;PercentageOfVotesCast&gt;20&lt;/PercentageOfVotesCast&gt;&lt;PercentageOfVotesCastAsString&gt;20%&lt;/PercentageOfVotesCastAsString&gt;&lt;PercentageOfVoters&gt;20&lt;/PercentageOfVoters&gt;&lt;PercentageOfVotersAsString&gt;20%&lt;/PercentageOfVotersAsString&gt;&lt;/SubChoice&gt;&lt;SubChoice&gt;&lt;NumVotes&gt;0&lt;/NumVotes&gt;&lt;PercentageOfVotesCast&gt;0&lt;/PercentageOfVotesCast&gt;&lt;PercentageOfVoters&gt;0&lt;/PercentageOfVoters&gt;&lt;/SubChoice&gt;&lt;SubChoice&gt;&lt;NumVotes&gt;0&lt;/NumVotes&gt;&lt;PercentageOfVotesCast&gt;0&lt;/PercentageOfVotesCast&gt;&lt;PercentageOfVoters&gt;0&lt;/PercentageOfVoters&gt;&lt;/SubChoice&gt;&lt;/SubChoices&gt;&lt;/SubChoiceData&gt;&lt;Score&gt;0&lt;/Score&gt;&lt;ChoiceRankings /&gt;&lt;AnswerSequenceNo&gt;0&lt;/AnswerSequenceNo&gt;&lt;/Choice&gt;&lt;/Choices&gt;&lt;HasData&gt;true&lt;/HasData&gt;&lt;MasterQuestionNumSubChoices&gt;0&lt;/MasterQuestionNumSubChoices&gt;&lt;TimeOpenMS&gt;0&lt;/TimeOpenMS&gt;&lt;IsQuestionWeighted&gt;false&lt;/IsQuestionWeighted&gt;&lt;CorrectAnswerVotesNumber&gt;0&lt;/CorrectAnswerVotesNumber&gt;&lt;CorrectAnswerVotesPercent&gt;0&lt;/CorrectAnswerVotesPercent&gt;&lt;ReactorPollDetails&gt;&lt;MeetingId&gt;0&lt;/MeetingId&gt;&lt;SessionId&gt;0&lt;/SessionId&gt;&lt;TenancyId&gt;0&lt;/TenancyId&gt;&lt;LatestPollId&gt;0&lt;/LatestPollId&gt;&lt;/ReactorPollDetails&gt;&lt;Ranking&gt;false&lt;/Ranking&gt;&lt;MaxNumResponses&gt;3&lt;/MaxNumResponses&gt;&lt;MultipleChoiceSubTypeValue&gt;AnyOrder&lt;/MultipleChoiceSubTypeValue&gt;&lt;/MultipleChoiceQuestion&gt;"/>
  <p:tag name="SEQUENCECOUNT" val="&lt;?xml version=&quot;1.0&quot; encoding=&quot;utf-8&quot;?&gt;&lt;int&gt;85&lt;/int&gt;"/>
  <p:tag name="MEETOO" val="d2e10192-d568-48e3-a6bc-67607e5ba58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ARTANIMATION" val="OpenQuestion"/>
  <p:tag name="QUESTIONGUID" val="81ee31ad-bfae-4e8a-8891-1b9a346a012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UBTITLE" val="Subtitle"/>
  <p:tag name="QUESTIONGUID" val="7a5d8911-cfe1-4108-b437-010d7595320f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GUID" val="1aca8bfb-3cf2-402b-b745-74cb1e3417c2"/>
  <p:tag name="DESELECT" val="&lt;?xml version=&quot;1.0&quot; encoding=&quot;utf-8&quot;?&gt;&lt;ShapeEvent xmlns:xsi=&quot;http://www.w3.org/2001/XMLSchema-instance&quot; xmlns:xsd=&quot;http://www.w3.org/2001/XMLSchema&quot;&gt;&lt;Event&gt;SizePlaceholder&lt;/Event&gt;&lt;Arguments /&gt;&lt;/ShapeEvent&gt;"/>
  <p:tag name="SHAPEDETAILS" val="&lt;?xml version=&quot;1.0&quot; encoding=&quot;utf-8&quot;?&gt;&lt;ShapeDetails xmlns:xsi=&quot;http://www.w3.org/2001/XMLSchema-instance&quot; xmlns:xsd=&quot;http://www.w3.org/2001/XMLSchema&quot;&gt;&lt;GUID&gt;6823e2a6-b7df-4378-a859-ae591ad6dc0a&lt;/GUID&gt;&lt;Name /&gt;&lt;ScreenPosition&gt;BottomRight&lt;/ScreenPosition&gt;&lt;BorderThickness&gt;10&lt;/BorderThickness&gt;&lt;Top&gt;121.091576&lt;/Top&gt;&lt;Left&gt;151.125122&lt;/Left&gt;&lt;Height&gt;263.5588&lt;/Height&gt;&lt;Width&gt;769.4463&lt;/Width&gt;&lt;/ShapeDetails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GUID" val="1aca8bfb-3cf2-402b-b745-74cb1e3417c2"/>
  <p:tag name="ORIGTEXT" val="(% = Percentage of Voters)"/>
  <p:tag name="SHAPEDETAILS" val="&lt;?xml version=&quot;1.0&quot; encoding=&quot;utf-8&quot;?&gt;&lt;ShapeDetails xmlns:xsi=&quot;http://www.w3.org/2001/XMLSchema-instance&quot; xmlns:xsd=&quot;http://www.w3.org/2001/XMLSchema&quot;&gt;&lt;GUID&gt;8a238588-02b6-492e-9401-bf5244cb55ff&lt;/GUID&gt;&lt;Name /&gt;&lt;ScreenPosition&gt;BottomRight&lt;/ScreenPosition&gt;&lt;BorderThickness&gt;10&lt;/BorderThickness&gt;&lt;Top&gt;384.6504&lt;/Top&gt;&lt;Left&gt;195.049835&lt;/Left&gt;&lt;Height&gt;55.7390556&lt;/Height&gt;&lt;Width&gt;674.402039&lt;/Width&gt;&lt;/ShapeDetails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81ee31ad-bfae-4e8a-8891-1b9a346a012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81ee31ad-bfae-4e8a-8891-1b9a346a012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81ee31ad-bfae-4e8a-8891-1b9a346a012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ataLabel"/>
  <p:tag name="QUESTIONGUID" val="81ee31ad-bfae-4e8a-8891-1b9a346a012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81ee31ad-bfae-4e8a-8891-1b9a346a0128"/>
  <p:tag name="SHAPEDETAILS" val="&lt;?xml version=&quot;1.0&quot; encoding=&quot;utf-8&quot;?&gt;&lt;ShapeDetails xmlns:xsi=&quot;http://www.w3.org/2001/XMLSchema-instance&quot; xmlns:xsd=&quot;http://www.w3.org/2001/XMLSchema&quot;&gt;&lt;GUID&gt;b531c78b-b1fb-461a-a7e5-ae04711c47cc&lt;/GUID&gt;&lt;Name /&gt;&lt;ScreenPosition&gt;BottomRight&lt;/ScreenPosition&gt;&lt;BorderThickness&gt;10&lt;/BorderThickness&gt;&lt;Top&gt;134.15&lt;/Top&gt;&lt;Left&gt;195.05&lt;/Left&gt;&lt;Height&gt;20.61874&lt;/Height&gt;&lt;Width&gt;674.402039&lt;/Width&gt;&lt;/ShapeDetails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81ee31ad-bfae-4e8a-8891-1b9a346a012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81ee31ad-bfae-4e8a-8891-1b9a346a012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ataLabel"/>
  <p:tag name="QUESTIONGUID" val="81ee31ad-bfae-4e8a-8891-1b9a346a012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81ee31ad-bfae-4e8a-8891-1b9a346a0128"/>
  <p:tag name="SHAPEDETAILS" val="&lt;?xml version=&quot;1.0&quot; encoding=&quot;utf-8&quot;?&gt;&lt;ShapeDetails xmlns:xsi=&quot;http://www.w3.org/2001/XMLSchema-instance&quot; xmlns:xsd=&quot;http://www.w3.org/2001/XMLSchema&quot;&gt;&lt;GUID&gt;97d35fb7-c26e-4de5-9b23-0ab1ccfc3d86&lt;/GUID&gt;&lt;Name /&gt;&lt;ScreenPosition&gt;BottomRight&lt;/ScreenPosition&gt;&lt;BorderThickness&gt;10&lt;/BorderThickness&gt;&lt;Top&gt;187.061737&lt;/Top&gt;&lt;Left&gt;195.05&lt;/Left&gt;&lt;Height&gt;20.61874&lt;/Height&gt;&lt;Width&gt;674.402039&lt;/Width&gt;&lt;/ShapeDetails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81ee31ad-bfae-4e8a-8891-1b9a346a012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81ee31ad-bfae-4e8a-8891-1b9a346a012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ataLabel"/>
  <p:tag name="QUESTIONGUID" val="81ee31ad-bfae-4e8a-8891-1b9a346a012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81ee31ad-bfae-4e8a-8891-1b9a346a012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81ee31ad-bfae-4e8a-8891-1b9a346a0128"/>
  <p:tag name="SHAPEDETAILS" val="&lt;?xml version=&quot;1.0&quot; encoding=&quot;utf-8&quot;?&gt;&lt;ShapeDetails xmlns:xsi=&quot;http://www.w3.org/2001/XMLSchema-instance&quot; xmlns:xsd=&quot;http://www.w3.org/2001/XMLSchema&quot;&gt;&lt;GUID&gt;df2f3198-17e3-4aa8-ae90-e7e60562fbbb&lt;/GUID&gt;&lt;Name /&gt;&lt;ScreenPosition&gt;BottomRight&lt;/ScreenPosition&gt;&lt;BorderThickness&gt;10&lt;/BorderThickness&gt;&lt;Top&gt;239.973541&lt;/Top&gt;&lt;Left&gt;195.05&lt;/Left&gt;&lt;Height&gt;20.61874&lt;/Height&gt;&lt;Width&gt;674.402039&lt;/Width&gt;&lt;/ShapeDetails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81ee31ad-bfae-4e8a-8891-1b9a346a012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81ee31ad-bfae-4e8a-8891-1b9a346a012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ataLabel"/>
  <p:tag name="QUESTIONGUID" val="81ee31ad-bfae-4e8a-8891-1b9a346a012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81ee31ad-bfae-4e8a-8891-1b9a346a0128"/>
  <p:tag name="SHAPEDETAILS" val="&lt;?xml version=&quot;1.0&quot; encoding=&quot;utf-8&quot;?&gt;&lt;ShapeDetails xmlns:xsi=&quot;http://www.w3.org/2001/XMLSchema-instance&quot; xmlns:xsd=&quot;http://www.w3.org/2001/XMLSchema&quot;&gt;&lt;GUID&gt;e1840c11-82cb-419b-ae11-8b5b3fc65ba3&lt;/GUID&gt;&lt;Name /&gt;&lt;ScreenPosition&gt;BottomRight&lt;/ScreenPosition&gt;&lt;BorderThickness&gt;10&lt;/BorderThickness&gt;&lt;Top&gt;292.885284&lt;/Top&gt;&lt;Left&gt;195.05&lt;/Left&gt;&lt;Height&gt;20.61874&lt;/Height&gt;&lt;Width&gt;674.402039&lt;/Width&gt;&lt;/ShapeDetails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391deff9-7e3e-44fd-aeac-06188971472d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391deff9-7e3e-44fd-aeac-06188971472d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ataLabel"/>
  <p:tag name="QUESTIONGUID" val="391deff9-7e3e-44fd-aeac-06188971472d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391deff9-7e3e-44fd-aeac-06188971472d"/>
  <p:tag name="SHAPEDETAILS" val="&lt;?xml version=&quot;1.0&quot; encoding=&quot;utf-8&quot;?&gt;&lt;ShapeDetails xmlns:xsi=&quot;http://www.w3.org/2001/XMLSchema-instance&quot; xmlns:xsd=&quot;http://www.w3.org/2001/XMLSchema&quot;&gt;&lt;GUID&gt;56af5667-65bf-4ba8-aaa0-ac06025ce814&lt;/GUID&gt;&lt;Name /&gt;&lt;ScreenPosition&gt;BottomRight&lt;/ScreenPosition&gt;&lt;BorderThickness&gt;10&lt;/BorderThickness&gt;&lt;Top&gt;345.796936&lt;/Top&gt;&lt;Left&gt;195.049927&lt;/Left&gt;&lt;Height&gt;20.61874&lt;/Height&gt;&lt;Width&gt;674.402039&lt;/Width&gt;&lt;/ShapeDetails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CKWIDTH" val="&lt;?xml version=&quot;1.0&quot; encoding=&quot;utf-8&quot;?&gt;&lt;float&gt;0&lt;/float&gt;"/>
  <p:tag name="SLIDETYPE" val="&lt;?xml version=&quot;1.0&quot; encoding=&quot;utf-8&quot;?&gt;&lt;SlideType&gt;Question&lt;/SlideType&gt;"/>
  <p:tag name="RESULTRENDERING" val="&lt;?xml version=&quot;1.0&quot; encoding=&quot;utf-8&quot;?&gt;&lt;DataRendering xmlns:xsi=&quot;http://www.w3.org/2001/XMLSchema-instance&quot; xmlns:xsd=&quot;http://www.w3.org/2001/XMLSchema&quot;&gt;&lt;GUID&gt;2c106725-dd16-4e43-87f4-bbc899409dfd&lt;/GUID&gt;&lt;Name /&gt;&lt;ShowAverage&gt;false&lt;/ShowAverage&gt;&lt;DisplayType&gt;Bars&lt;/DisplayType&gt;&lt;DisplayNumbersAs&gt;Percentages&lt;/DisplayNumbersAs&gt;&lt;DecimalPlaces&gt;0&lt;/DecimalPlaces&gt;&lt;ShowResultsAxis&gt;false&lt;/ShowResultsAxis&gt;&lt;ShowRangeAxis&gt;true&lt;/ShowRangeAxis&gt;&lt;ShowTotal&gt;true&lt;/ShowTotal&gt;&lt;ShowResults&gt;true&lt;/ShowResults&gt;&lt;CalculatePercentageAs&gt;PercentagesOfVoters&lt;/CalculatePercentageAs&gt;&lt;IsBreakdown&gt;false&lt;/IsBreakdown&gt;&lt;ShowOverall&gt;true&lt;/ShowOverall&gt;&lt;AdjustDecimalPlacesIfNecessary&gt;true&lt;/AdjustDecimalPlacesIfNecessary&gt;&lt;AddDecimalPlaceIfRequired&gt;true&lt;/AddDecimalPlaceIfRequired&gt;&lt;NumberOfChoicesToDisplay&gt;10&lt;/NumberOfChoicesToDisplay&gt;&lt;/DataRendering&gt;"/>
  <p:tag name="COUNTDOWNOPTIONS" val="&lt;?xml version=&quot;1.0&quot; encoding=&quot;utf-8&quot;?&gt;&lt;CountdownOptions xmlns:xsi=&quot;http://www.w3.org/2001/XMLSchema-instance&quot; xmlns:xsd=&quot;http://www.w3.org/2001/XMLSchema&quot;&gt;&lt;GUID&gt;381e6830-9d3b-4572-9889-162db88bdf07&lt;/GUID&gt;&lt;HasCountdown&gt;false&lt;/HasCountdown&gt;&lt;DoesCountdownClosePoll&gt;false&lt;/DoesCountdownClosePoll&gt;&lt;Length&gt;10&lt;/Length&gt;&lt;Value&gt;10&lt;/Value&gt;&lt;CountdownType&gt;Analogue&lt;/CountdownType&gt;&lt;Location&gt;&lt;GUID&gt;00000000-0000-0000-0000-000000000000&lt;/GUID&gt;&lt;ScreenPosition&gt;BottomRight&lt;/ScreenPosition&gt;&lt;BorderThickness&gt;10&lt;/BorderThickness&gt;&lt;Top&gt;0&lt;/Top&gt;&lt;Left&gt;0&lt;/Left&gt;&lt;Height&gt;35&lt;/Height&gt;&lt;Width&gt;50&lt;/Width&gt;&lt;/Location&gt;&lt;/CountdownOptions&gt;"/>
  <p:tag name="SOUNDOPTIONS" val="&lt;?xml version=&quot;1.0&quot; encoding=&quot;utf-8&quot;?&gt;&lt;SoundOptions xmlns:xsi=&quot;http://www.w3.org/2001/XMLSchema-instance&quot; xmlns:xsd=&quot;http://www.w3.org/2001/XMLSchema&quot;&gt;&lt;GUID&gt;c5f918e7-4201-4095-a57c-da775b3e0605&lt;/GUID&gt;&lt;Name /&gt;&lt;PlaySound&gt;false&lt;/PlaySound&gt;&lt;CountdownSoundTag&gt;SOUND516812080875483109497887998077119494887718969816161&lt;/CountdownSoundTag&gt;&lt;PlayTimesUpSound&gt;false&lt;/PlayTimesUpSound&gt;&lt;TimesUpSoundTag&gt;SOUND111526798997249761108910980117717199831168311485816161&lt;/TimesUpSoundTag&gt;&lt;Loop&gt;true&lt;/Loop&gt;&lt;/SoundOptions&gt;"/>
  <p:tag name="VOTENOWOPTIONS" val="&lt;?xml version=&quot;1.0&quot; encoding=&quot;utf-8&quot;?&gt;&lt;VoteNowOptions xmlns:xsi=&quot;http://www.w3.org/2001/XMLSchema-instance&quot; xmlns:xsd=&quot;http://www.w3.org/2001/XMLSchema&quot;&gt;&lt;GUID&gt;16af3e6c-02b6-4d55-bc59-cfb72b07d495&lt;/GUID&gt;&lt;HasVoteNow&gt;true&lt;/HasVoteNow&gt;&lt;TextSingleDigit&gt;POLL OPEN&lt;/TextSingleDigit&gt;&lt;TextMultiDigit&gt;Enter Number(s) and Press Send&lt;/TextMultiDigit&gt;&lt;TextTextVote&gt;Enter Text and Press Send&lt;/TextTextVote&gt;&lt;LocationSingleDigit&gt;&lt;GUID&gt;00000000-0000-0000-0000-000000000000&lt;/GUID&gt;&lt;ScreenPosition&gt;TopRight&lt;/ScreenPosition&gt;&lt;BorderThickness&gt;10&lt;/BorderThickness&gt;&lt;Top&gt;0&lt;/Top&gt;&lt;Left&gt;0&lt;/Left&gt;&lt;Height&gt;35&lt;/Height&gt;&lt;Width&gt;100&lt;/Width&gt;&lt;/LocationSingleDigit&gt;&lt;LocationMultiDigit&gt;&lt;GUID&gt;00000000-0000-0000-0000-000000000000&lt;/GUID&gt;&lt;ScreenPosition&gt;TopRight&lt;/ScreenPosition&gt;&lt;BorderThickness&gt;10&lt;/BorderThickness&gt;&lt;Top&gt;0&lt;/Top&gt;&lt;Left&gt;0&lt;/Left&gt;&lt;Height&gt;35&lt;/Height&gt;&lt;Width&gt;100&lt;/Width&gt;&lt;/LocationMultiDigit&gt;&lt;LocationTextVote&gt;&lt;GUID&gt;00000000-0000-0000-0000-000000000000&lt;/GUID&gt;&lt;ScreenPosition&gt;TopRight&lt;/ScreenPosition&gt;&lt;BorderThickness&gt;10&lt;/BorderThickness&gt;&lt;Top&gt;0&lt;/Top&gt;&lt;Left&gt;0&lt;/Left&gt;&lt;Height&gt;35&lt;/Height&gt;&lt;Width&gt;100&lt;/Width&gt;&lt;/LocationTextVote&gt;&lt;Shape&gt;msoShapeRectangle&lt;/Shape&gt;&lt;/VoteNowOptions&gt;"/>
  <p:tag name="SCORINGOPTIONS" val="&lt;?xml version=&quot;1.0&quot; encoding=&quot;utf-8&quot;?&gt;&lt;ScoringOptions xmlns:xsi=&quot;http://www.w3.org/2001/XMLSchema-instance&quot; xmlns:xsd=&quot;http://www.w3.org/2001/XMLSchema&quot;&gt;&lt;GUID&gt;1038dd88-6108-45fc-8ab5-015636531f3d&lt;/GUID&gt;&lt;EnableScoring&gt;false&lt;/EnableScoring&gt;&lt;RevealAnswer&gt;true&lt;/RevealAnswer&gt;&lt;PointsForCorrectAnswer&gt;10&lt;/PointsForCorrectAnswer&gt;&lt;SpeedScoring&gt;false&lt;/SpeedScoring&gt;&lt;IsNumberOfCorrectAnswersShown&gt;false&lt;/IsNumberOfCorrectAnswersShown&gt;&lt;/ScoringOptions&gt;"/>
  <p:tag name="LASTMODE" val="&lt;?xml version=&quot;1.0&quot; encoding=&quot;utf-8&quot;?&gt;&lt;int&gt;0&lt;/int&gt;"/>
  <p:tag name="QUESTIONDEFINITION" val="&lt;?xml version=&quot;1.0&quot; encoding=&quot;utf-8&quot;?&gt;&lt;MultipleChoiceQuestion xmlns:xsi=&quot;http://www.w3.org/2001/XMLSchema-instance&quot; xmlns:xsd=&quot;http://www.w3.org/2001/XMLSchema&quot;&gt;&lt;GUID&gt;aae2ee11-5dac-40bf-a641-7202ca0fc385&lt;/GUID&gt;&lt;Name /&gt;&lt;Text&gt;Please vote&lt;/Text&gt;&lt;SubChoiceDefinitions&gt;&lt;SubChoiceDefinition&gt;&lt;Name&gt;_default&lt;/Name&gt;&lt;SubChoiceSourceReferences /&gt;&lt;/SubChoiceDefinition&gt;&lt;/SubChoiceDefinitions&gt;&lt;SubText /&gt;&lt;IndividualWeightingText /&gt;&lt;QuestionType&gt;MultipleChoice&lt;/QuestionType&gt;&lt;Source&gt;Handsets&lt;/Source&gt;&lt;Choices&gt;&lt;Choice xsi:type=&quot;DiscreteChoice&quot;&gt;&lt;GUID&gt;6ddbbcda-d40d-420d-b8c9-19d4f58626c2&lt;/GUID&gt;&lt;Name /&gt;&lt;IsSelected&gt;true&lt;/IsSelected&gt;&lt;Description&gt;Yes&lt;/Description&gt;&lt;Key&gt;1&lt;/Key&gt;&lt;IsAnswer&gt;false&lt;/IsAnswer&gt;&lt;SubChoiceData&gt;&lt;SubChoices&gt;&lt;SubChoice&gt;&lt;NumVotes&gt;0&lt;/NumVotes&gt;&lt;PercentageOfVotesCast&gt;0&lt;/PercentageOfVotesCast&gt;&lt;PercentageOfVotesCastAsString&gt;0%&lt;/PercentageOfVotesCastAsString&gt;&lt;PercentageOfVoters&gt;0&lt;/PercentageOfVoters&gt;&lt;PercentageOfVotersAsString&gt;0%&lt;/PercentageOfVotersAsString&gt;&lt;/SubChoice&gt;&lt;/SubChoices&gt;&lt;/SubChoiceData&gt;&lt;Score&gt;0&lt;/Score&gt;&lt;ChoiceRankings /&gt;&lt;AnswerSequenceNo&gt;0&lt;/AnswerSequenceNo&gt;&lt;/Choice&gt;&lt;Choice xsi:type=&quot;DiscreteChoice&quot;&gt;&lt;GUID&gt;b68124d9-05d3-459b-94bd-2addb52b6672&lt;/GUID&gt;&lt;Name /&gt;&lt;IsSelected&gt;true&lt;/IsSelected&gt;&lt;Description&gt;No&lt;/Description&gt;&lt;Key&gt;2&lt;/Key&gt;&lt;IsAnswer&gt;false&lt;/IsAnswer&gt;&lt;SubChoiceData&gt;&lt;SubChoices&gt;&lt;SubChoice&gt;&lt;NumVotes&gt;0&lt;/NumVotes&gt;&lt;PercentageOfVotesCast&gt;0&lt;/PercentageOfVotesCast&gt;&lt;PercentageOfVotesCastAsString&gt;0%&lt;/PercentageOfVotesCastAsString&gt;&lt;PercentageOfVoters&gt;0&lt;/PercentageOfVoters&gt;&lt;PercentageOfVotersAsString&gt;0%&lt;/PercentageOfVotersAsString&gt;&lt;/SubChoice&gt;&lt;/SubChoices&gt;&lt;/SubChoiceData&gt;&lt;Score&gt;0&lt;/Score&gt;&lt;ChoiceRankings /&gt;&lt;AnswerSequenceNo&gt;0&lt;/AnswerSequenceNo&gt;&lt;/Choice&gt;&lt;Choice xsi:type=&quot;DiscreteChoice&quot;&gt;&lt;GUID&gt;dde5fcc2-04f4-4dcd-ab4b-ab394a402032&lt;/GUID&gt;&lt;Name /&gt;&lt;IsSelected&gt;true&lt;/IsSelected&gt;&lt;Description&gt;Don’t know&lt;/Description&gt;&lt;Key&gt;3&lt;/Key&gt;&lt;IsAnswer&gt;false&lt;/IsAnswer&gt;&lt;SubChoiceData&gt;&lt;SubChoices&gt;&lt;SubChoice&gt;&lt;NumVotes&gt;0&lt;/NumVotes&gt;&lt;PercentageOfVotesCast&gt;0&lt;/PercentageOfVotesCast&gt;&lt;PercentageOfVotesCastAsString&gt;0%&lt;/PercentageOfVotesCastAsString&gt;&lt;PercentageOfVoters&gt;0&lt;/PercentageOfVoters&gt;&lt;PercentageOfVotersAsString&gt;0%&lt;/PercentageOfVotersAsString&gt;&lt;/SubChoice&gt;&lt;/SubChoices&gt;&lt;/SubChoiceData&gt;&lt;Score&gt;0&lt;/Score&gt;&lt;ChoiceRankings /&gt;&lt;AnswerSequenceNo&gt;0&lt;/AnswerSequenceNo&gt;&lt;/Choice&gt;&lt;/Choices&gt;&lt;HasData&gt;false&lt;/HasData&gt;&lt;MasterQuestionNumSubChoices&gt;0&lt;/MasterQuestionNumSubChoices&gt;&lt;TimeOpenMS&gt;0&lt;/TimeOpenMS&gt;&lt;IsQuestionWeighted&gt;false&lt;/IsQuestionWeighted&gt;&lt;CorrectAnswerVotesNumber&gt;0&lt;/CorrectAnswerVotesNumber&gt;&lt;CorrectAnswerVotesPercent&gt;0&lt;/CorrectAnswerVotesPercent&gt;&lt;ReactorPollDetails&gt;&lt;MeetingId&gt;0&lt;/MeetingId&gt;&lt;SessionId&gt;0&lt;/SessionId&gt;&lt;TenancyId&gt;0&lt;/TenancyId&gt;&lt;LatestPollId&gt;0&lt;/LatestPollId&gt;&lt;/ReactorPollDetails&gt;&lt;Ranking&gt;false&lt;/Ranking&gt;&lt;MaxNumResponses&gt;1&lt;/MaxNumResponses&gt;&lt;MultipleChoiceSubTypeValue&gt;AnyOrder&lt;/MultipleChoiceSubTypeValue&gt;&lt;/MultipleChoiceQuestion&gt;"/>
  <p:tag name="SEQUENCECOUNT" val="&lt;?xml version=&quot;1.0&quot; encoding=&quot;utf-8&quot;?&gt;&lt;int&gt;6&lt;/int&gt;"/>
  <p:tag name="MEETOO" val="d2e10192-d568-48e3-a6bc-67607e5ba58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ataLabel"/>
  <p:tag name="QUESTIONGUID" val="81ee31ad-bfae-4e8a-8891-1b9a346a012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ARTANIMATION" val="OpenQuestion"/>
  <p:tag name="QUESTIONGUID" val="aae2ee11-5dac-40bf-a641-7202ca0fc38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GUID" val="aae2ee11-5dac-40bf-a641-7202ca0fc385"/>
  <p:tag name="DESELECT" val="&lt;?xml version=&quot;1.0&quot; encoding=&quot;utf-8&quot;?&gt;&lt;ShapeEvent xmlns:xsi=&quot;http://www.w3.org/2001/XMLSchema-instance&quot; xmlns:xsd=&quot;http://www.w3.org/2001/XMLSchema&quot;&gt;&lt;Event&gt;SizePlaceholder&lt;/Event&gt;&lt;Arguments /&gt;&lt;/ShapeEvent&gt;"/>
  <p:tag name="SHAPEDETAILS" val="&lt;?xml version=&quot;1.0&quot; encoding=&quot;utf-8&quot;?&gt;&lt;ShapeDetails xmlns:xsi=&quot;http://www.w3.org/2001/XMLSchema-instance&quot; xmlns:xsd=&quot;http://www.w3.org/2001/XMLSchema&quot;&gt;&lt;GUID&gt;f44ad9a2-e0d3-45d0-9592-1099140c9560&lt;/GUID&gt;&lt;Name /&gt;&lt;ScreenPosition&gt;BottomRight&lt;/ScreenPosition&gt;&lt;BorderThickness&gt;10&lt;/BorderThickness&gt;&lt;Top&gt;102.85701&lt;/Top&gt;&lt;Left&gt;151.125122&lt;/Left&gt;&lt;Height&gt;157.735275&lt;/Height&gt;&lt;Width&gt;769.4463&lt;/Width&gt;&lt;/ShapeDetails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aae2ee11-5dac-40bf-a641-7202ca0fc38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aae2ee11-5dac-40bf-a641-7202ca0fc38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ataLabel"/>
  <p:tag name="QUESTIONGUID" val="aae2ee11-5dac-40bf-a641-7202ca0fc38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aae2ee11-5dac-40bf-a641-7202ca0fc385"/>
  <p:tag name="SHAPEDETAILS" val="&lt;?xml version=&quot;1.0&quot; encoding=&quot;utf-8&quot;?&gt;&lt;ShapeDetails xmlns:xsi=&quot;http://www.w3.org/2001/XMLSchema-instance&quot; xmlns:xsd=&quot;http://www.w3.org/2001/XMLSchema&quot;&gt;&lt;GUID&gt;87b78f39-dfa5-4c3e-b530-03e1291b9235&lt;/GUID&gt;&lt;Name /&gt;&lt;ScreenPosition&gt;BottomRight&lt;/ScreenPosition&gt;&lt;BorderThickness&gt;10&lt;/BorderThickness&gt;&lt;Top&gt;134.15&lt;/Top&gt;&lt;Left&gt;195.05&lt;/Left&gt;&lt;Height&gt;20.61874&lt;/Height&gt;&lt;Width&gt;674.402&lt;/Width&gt;&lt;/ShapeDetails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aae2ee11-5dac-40bf-a641-7202ca0fc38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aae2ee11-5dac-40bf-a641-7202ca0fc38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ataLabel"/>
  <p:tag name="QUESTIONGUID" val="aae2ee11-5dac-40bf-a641-7202ca0fc38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aae2ee11-5dac-40bf-a641-7202ca0fc385"/>
  <p:tag name="SHAPEDETAILS" val="&lt;?xml version=&quot;1.0&quot; encoding=&quot;utf-8&quot;?&gt;&lt;ShapeDetails xmlns:xsi=&quot;http://www.w3.org/2001/XMLSchema-instance&quot; xmlns:xsd=&quot;http://www.w3.org/2001/XMLSchema&quot;&gt;&lt;GUID&gt;4cde1084-3e3f-46b6-8072-ead7a62d2fbe&lt;/GUID&gt;&lt;Name /&gt;&lt;ScreenPosition&gt;BottomRight&lt;/ScreenPosition&gt;&lt;BorderThickness&gt;10&lt;/BorderThickness&gt;&lt;Top&gt;187.061737&lt;/Top&gt;&lt;Left&gt;195.05&lt;/Left&gt;&lt;Height&gt;20.61874&lt;/Height&gt;&lt;Width&gt;674.402&lt;/Width&gt;&lt;/ShapeDetails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81ee31ad-bfae-4e8a-8891-1b9a346a0128"/>
  <p:tag name="SHAPEDETAILS" val="&lt;?xml version=&quot;1.0&quot; encoding=&quot;utf-8&quot;?&gt;&lt;ShapeDetails xmlns:xsi=&quot;http://www.w3.org/2001/XMLSchema-instance&quot; xmlns:xsd=&quot;http://www.w3.org/2001/XMLSchema&quot;&gt;&lt;GUID&gt;b531c78b-b1fb-461a-a7e5-ae04711c47cc&lt;/GUID&gt;&lt;Name /&gt;&lt;ScreenPosition&gt;BottomRight&lt;/ScreenPosition&gt;&lt;BorderThickness&gt;10&lt;/BorderThickness&gt;&lt;Top&gt;134.15&lt;/Top&gt;&lt;Left&gt;195.05&lt;/Left&gt;&lt;Height&gt;20.61874&lt;/Height&gt;&lt;Width&gt;674.402039&lt;/Width&gt;&lt;/ShapeDetails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aae2ee11-5dac-40bf-a641-7202ca0fc38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aae2ee11-5dac-40bf-a641-7202ca0fc38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ataLabel"/>
  <p:tag name="QUESTIONGUID" val="aae2ee11-5dac-40bf-a641-7202ca0fc38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aae2ee11-5dac-40bf-a641-7202ca0fc385"/>
  <p:tag name="SHAPEDETAILS" val="&lt;?xml version=&quot;1.0&quot; encoding=&quot;utf-8&quot;?&gt;&lt;ShapeDetails xmlns:xsi=&quot;http://www.w3.org/2001/XMLSchema-instance&quot; xmlns:xsd=&quot;http://www.w3.org/2001/XMLSchema&quot;&gt;&lt;GUID&gt;cda8a7a2-cca6-4f7d-9f71-791ae3b3ab97&lt;/GUID&gt;&lt;Name /&gt;&lt;ScreenPosition&gt;BottomRight&lt;/ScreenPosition&gt;&lt;BorderThickness&gt;10&lt;/BorderThickness&gt;&lt;Top&gt;239.973541&lt;/Top&gt;&lt;Left&gt;195.05&lt;/Left&gt;&lt;Height&gt;20.61874&lt;/Height&gt;&lt;Width&gt;674.402&lt;/Width&gt;&lt;/ShapeDetails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CKWIDTH" val="&lt;?xml version=&quot;1.0&quot; encoding=&quot;utf-8&quot;?&gt;&lt;float&gt;0&lt;/float&gt;"/>
  <p:tag name="SLIDETYPE" val="&lt;?xml version=&quot;1.0&quot; encoding=&quot;utf-8&quot;?&gt;&lt;SlideType&gt;Question&lt;/SlideType&gt;"/>
  <p:tag name="RESULTRENDERING" val="&lt;?xml version=&quot;1.0&quot; encoding=&quot;utf-8&quot;?&gt;&lt;DataRendering xmlns:xsi=&quot;http://www.w3.org/2001/XMLSchema-instance&quot; xmlns:xsd=&quot;http://www.w3.org/2001/XMLSchema&quot;&gt;&lt;GUID&gt;efbc1df9-b7bb-4bc6-8f16-911e7e8d77e7&lt;/GUID&gt;&lt;Name /&gt;&lt;ShowAverage&gt;false&lt;/ShowAverage&gt;&lt;DisplayType&gt;Bars&lt;/DisplayType&gt;&lt;DisplayNumbersAs&gt;Percentages&lt;/DisplayNumbersAs&gt;&lt;DecimalPlaces&gt;0&lt;/DecimalPlaces&gt;&lt;ShowResultsAxis&gt;false&lt;/ShowResultsAxis&gt;&lt;ShowRangeAxis&gt;true&lt;/ShowRangeAxis&gt;&lt;ShowTotal&gt;true&lt;/ShowTotal&gt;&lt;ShowResults&gt;true&lt;/ShowResults&gt;&lt;CalculatePercentageAs&gt;PercentagesOfVoters&lt;/CalculatePercentageAs&gt;&lt;IsBreakdown&gt;false&lt;/IsBreakdown&gt;&lt;ShowOverall&gt;true&lt;/ShowOverall&gt;&lt;AdjustDecimalPlacesIfNecessary&gt;true&lt;/AdjustDecimalPlacesIfNecessary&gt;&lt;AddDecimalPlaceIfRequired&gt;true&lt;/AddDecimalPlaceIfRequired&gt;&lt;NumberOfChoicesToDisplay&gt;10&lt;/NumberOfChoicesToDisplay&gt;&lt;/DataRendering&gt;"/>
  <p:tag name="SOUNDOPTIONS" val="&lt;?xml version=&quot;1.0&quot; encoding=&quot;utf-8&quot;?&gt;&lt;SoundOptions xmlns:xsi=&quot;http://www.w3.org/2001/XMLSchema-instance&quot; xmlns:xsd=&quot;http://www.w3.org/2001/XMLSchema&quot;&gt;&lt;GUID&gt;9741c139-5d2b-4399-84d0-de43c4c6ed90&lt;/GUID&gt;&lt;Name /&gt;&lt;PlaySound&gt;false&lt;/PlaySound&gt;&lt;CountdownSoundTag&gt;SOUND516812080875483109497887998077119494887718969816161&lt;/CountdownSoundTag&gt;&lt;PlayTimesUpSound&gt;false&lt;/PlayTimesUpSound&gt;&lt;TimesUpSoundTag&gt;SOUND111526798997249761108910980117717199831168311485816161&lt;/TimesUpSoundTag&gt;&lt;Loop&gt;true&lt;/Loop&gt;&lt;/SoundOptions&gt;"/>
  <p:tag name="COUNTDOWNOPTIONS" val="&lt;?xml version=&quot;1.0&quot; encoding=&quot;utf-8&quot;?&gt;&lt;CountdownOptions xmlns:xsi=&quot;http://www.w3.org/2001/XMLSchema-instance&quot; xmlns:xsd=&quot;http://www.w3.org/2001/XMLSchema&quot;&gt;&lt;GUID&gt;ff98a5ed-832e-4b0d-964a-c75d0329a95f&lt;/GUID&gt;&lt;Name /&gt;&lt;HasCountdown&gt;false&lt;/HasCountdown&gt;&lt;DoesCountdownClosePoll&gt;false&lt;/DoesCountdownClosePoll&gt;&lt;Length&gt;10&lt;/Length&gt;&lt;Value&gt;10&lt;/Value&gt;&lt;CountdownType&gt;Analogue&lt;/CountdownType&gt;&lt;Location&gt;&lt;GUID&gt;00000000-0000-0000-0000-000000000000&lt;/GUID&gt;&lt;Name /&gt;&lt;ScreenPosition&gt;BottomRight&lt;/ScreenPosition&gt;&lt;BorderThickness&gt;10&lt;/BorderThickness&gt;&lt;Top&gt;0&lt;/Top&gt;&lt;Left&gt;0&lt;/Left&gt;&lt;Height&gt;35&lt;/Height&gt;&lt;Width&gt;50&lt;/Width&gt;&lt;/Location&gt;&lt;/CountdownOptions&gt;"/>
  <p:tag name="SCORINGOPTIONS" val="&lt;?xml version=&quot;1.0&quot; encoding=&quot;utf-8&quot;?&gt;&lt;ScoringOptions xmlns:xsi=&quot;http://www.w3.org/2001/XMLSchema-instance&quot; xmlns:xsd=&quot;http://www.w3.org/2001/XMLSchema&quot;&gt;&lt;GUID&gt;cc3d9bd4-625d-45ff-803c-7256824c61ad&lt;/GUID&gt;&lt;Name /&gt;&lt;EnableScoring&gt;false&lt;/EnableScoring&gt;&lt;RevealAnswer&gt;true&lt;/RevealAnswer&gt;&lt;PointsForCorrectAnswer&gt;10&lt;/PointsForCorrectAnswer&gt;&lt;SpeedScoring&gt;false&lt;/SpeedScoring&gt;&lt;IsNumberOfCorrectAnswersShown&gt;false&lt;/IsNumberOfCorrectAnswersShown&gt;&lt;/ScoringOptions&gt;"/>
  <p:tag name="VOTENOWOPTIONS" val="&lt;?xml version=&quot;1.0&quot; encoding=&quot;utf-8&quot;?&gt;&lt;VoteNowOptions xmlns:xsi=&quot;http://www.w3.org/2001/XMLSchema-instance&quot; xmlns:xsd=&quot;http://www.w3.org/2001/XMLSchema&quot;&gt;&lt;GUID&gt;acc46682-ee26-42bc-b062-c2e16b8eb533&lt;/GUID&gt;&lt;Name /&gt;&lt;HasVoteNow&gt;true&lt;/HasVoteNow&gt;&lt;TextSingleDigit&gt;POLL OPEN&lt;/TextSingleDigit&gt;&lt;TextMultiDigit&gt;Enter Number(s) and Press Send&lt;/TextMultiDigit&gt;&lt;TextTextVote&gt;Enter Text and Press Send&lt;/TextTextVote&gt;&lt;LocationSingleDigit&gt;&lt;GUID&gt;00000000-0000-0000-0000-000000000000&lt;/GUID&gt;&lt;Name /&gt;&lt;ScreenPosition&gt;TopRight&lt;/ScreenPosition&gt;&lt;BorderThickness&gt;10&lt;/BorderThickness&gt;&lt;Top&gt;0&lt;/Top&gt;&lt;Left&gt;0&lt;/Left&gt;&lt;Height&gt;35&lt;/Height&gt;&lt;Width&gt;100&lt;/Width&gt;&lt;/LocationSingleDigit&gt;&lt;LocationMultiDigit&gt;&lt;GUID&gt;00000000-0000-0000-0000-000000000000&lt;/GUID&gt;&lt;Name /&gt;&lt;ScreenPosition&gt;TopRight&lt;/ScreenPosition&gt;&lt;BorderThickness&gt;10&lt;/BorderThickness&gt;&lt;Top&gt;0&lt;/Top&gt;&lt;Left&gt;0&lt;/Left&gt;&lt;Height&gt;35&lt;/Height&gt;&lt;Width&gt;100&lt;/Width&gt;&lt;/LocationMultiDigit&gt;&lt;LocationTextVote&gt;&lt;GUID&gt;00000000-0000-0000-0000-000000000000&lt;/GUID&gt;&lt;Name /&gt;&lt;ScreenPosition&gt;TopRight&lt;/ScreenPosition&gt;&lt;BorderThickness&gt;10&lt;/BorderThickness&gt;&lt;Top&gt;0&lt;/Top&gt;&lt;Left&gt;0&lt;/Left&gt;&lt;Height&gt;35&lt;/Height&gt;&lt;Width&gt;100&lt;/Width&gt;&lt;/LocationTextVote&gt;&lt;Shape&gt;msoShapeRectangle&lt;/Shape&gt;&lt;/VoteNowOptions&gt;"/>
  <p:tag name="QUESTIONDEFINITION" val="&lt;?xml version=&quot;1.0&quot; encoding=&quot;utf-8&quot;?&gt;&lt;MultipleChoiceQuestion xmlns:xsi=&quot;http://www.w3.org/2001/XMLSchema-instance&quot; xmlns:xsd=&quot;http://www.w3.org/2001/XMLSchema&quot;&gt;&lt;GUID&gt;6f22995d-01b4-4d98-912e-d0cd95a3111f&lt;/GUID&gt;&lt;Name /&gt;&lt;Text&gt;How confident are you that this strategy can be successful? &lt;/Text&gt;&lt;SubChoiceDefinitions&gt;&lt;SubChoiceDefinition&gt;&lt;Name&gt;_default&lt;/Name&gt;&lt;SubChoiceSourceReferences /&gt;&lt;/SubChoiceDefinition&gt;&lt;/SubChoiceDefinitions&gt;&lt;SubText /&gt;&lt;IndividualWeightingText /&gt;&lt;QuestionType&gt;MultipleChoice&lt;/QuestionType&gt;&lt;Source&gt;Simulated&lt;/Source&gt;&lt;Choices&gt;&lt;Choice xsi:type=&quot;DiscreteChoice&quot;&gt;&lt;GUID&gt;e84fa73e-44b7-4f62-a196-bd13fed8a86a&lt;/GUID&gt;&lt;Name /&gt;&lt;IsSelected&gt;true&lt;/IsSelected&gt;&lt;Description&gt;Not at all&lt;/Description&gt;&lt;Key&gt;1&lt;/Key&gt;&lt;IsAnswer&gt;false&lt;/IsAnswer&gt;&lt;SubChoiceData&gt;&lt;SubChoices&gt;&lt;SubChoice&gt;&lt;NumVotes&gt;12&lt;/NumVotes&gt;&lt;PercentageOfVotesCast&gt;12&lt;/PercentageOfVotesCast&gt;&lt;PercentageOfVotesCastAsString&gt;12%&lt;/PercentageOfVotesCastAsString&gt;&lt;PercentageOfVoters&gt;12&lt;/PercentageOfVoters&gt;&lt;PercentageOfVotersAsString&gt;12%&lt;/PercentageOfVotersAsString&gt;&lt;/SubChoice&gt;&lt;/SubChoices&gt;&lt;/SubChoiceData&gt;&lt;Score&gt;0&lt;/Score&gt;&lt;ChoiceRankings /&gt;&lt;AnswerSequenceNo&gt;0&lt;/AnswerSequenceNo&gt;&lt;/Choice&gt;&lt;Choice xsi:type=&quot;DiscreteChoice&quot;&gt;&lt;GUID&gt;5342eeb2-e899-4cf8-81ee-36daaea2bafc&lt;/GUID&gt;&lt;Name /&gt;&lt;IsSelected&gt;true&lt;/IsSelected&gt;&lt;Description&gt;Slightly&lt;/Description&gt;&lt;Key&gt;2&lt;/Key&gt;&lt;IsAnswer&gt;false&lt;/IsAnswer&gt;&lt;SubChoiceData&gt;&lt;SubChoices&gt;&lt;SubChoice&gt;&lt;NumVotes&gt;29&lt;/NumVotes&gt;&lt;PercentageOfVotesCast&gt;28.999999999999996&lt;/PercentageOfVotesCast&gt;&lt;PercentageOfVotesCastAsString&gt;29%&lt;/PercentageOfVotesCastAsString&gt;&lt;PercentageOfVoters&gt;28.999999999999996&lt;/PercentageOfVoters&gt;&lt;PercentageOfVotersAsString&gt;29%&lt;/PercentageOfVotersAsString&gt;&lt;/SubChoice&gt;&lt;/SubChoices&gt;&lt;/SubChoiceData&gt;&lt;Score&gt;0&lt;/Score&gt;&lt;ChoiceRankings /&gt;&lt;AnswerSequenceNo&gt;0&lt;/AnswerSequenceNo&gt;&lt;/Choice&gt;&lt;Choice xsi:type=&quot;DiscreteChoice&quot;&gt;&lt;GUID&gt;9eac6128-2c3e-4065-b117-e2f5c79a4573&lt;/GUID&gt;&lt;Name /&gt;&lt;IsSelected&gt;true&lt;/IsSelected&gt;&lt;Description&gt;Reasonably&lt;/Description&gt;&lt;Key&gt;3&lt;/Key&gt;&lt;IsAnswer&gt;false&lt;/IsAnswer&gt;&lt;SubChoiceData&gt;&lt;SubChoices&gt;&lt;SubChoice&gt;&lt;NumVotes&gt;6&lt;/NumVotes&gt;&lt;PercentageOfVotesCast&gt;6&lt;/PercentageOfVotesCast&gt;&lt;PercentageOfVotesCastAsString&gt;6%&lt;/PercentageOfVotesCastAsString&gt;&lt;PercentageOfVoters&gt;6&lt;/PercentageOfVoters&gt;&lt;PercentageOfVotersAsString&gt;6%&lt;/PercentageOfVotersAsString&gt;&lt;/SubChoice&gt;&lt;/SubChoices&gt;&lt;/SubChoiceData&gt;&lt;Score&gt;0&lt;/Score&gt;&lt;ChoiceRankings /&gt;&lt;AnswerSequenceNo&gt;0&lt;/AnswerSequenceNo&gt;&lt;/Choice&gt;&lt;Choice xsi:type=&quot;DiscreteChoice&quot;&gt;&lt;GUID&gt;dd45ed1f-8510-4f1d-8a87-26de4a067bbe&lt;/GUID&gt;&lt;Name /&gt;&lt;IsSelected&gt;true&lt;/IsSelected&gt;&lt;Description&gt;Very&lt;/Description&gt;&lt;Key&gt;4&lt;/Key&gt;&lt;IsAnswer&gt;false&lt;/IsAnswer&gt;&lt;SubChoiceData&gt;&lt;SubChoices&gt;&lt;SubChoice&gt;&lt;NumVotes&gt;34&lt;/NumVotes&gt;&lt;PercentageOfVotesCast&gt;34&lt;/PercentageOfVotesCast&gt;&lt;PercentageOfVotesCastAsString&gt;34%&lt;/PercentageOfVotesCastAsString&gt;&lt;PercentageOfVoters&gt;34&lt;/PercentageOfVoters&gt;&lt;PercentageOfVotersAsString&gt;34%&lt;/PercentageOfVotersAsString&gt;&lt;/SubChoice&gt;&lt;/SubChoices&gt;&lt;/SubChoiceData&gt;&lt;Score&gt;0&lt;/Score&gt;&lt;ChoiceRankings /&gt;&lt;AnswerSequenceNo&gt;0&lt;/AnswerSequenceNo&gt;&lt;/Choice&gt;&lt;Choice xsi:type=&quot;DiscreteChoice&quot;&gt;&lt;GUID&gt;7b66c2d7-c650-471c-a585-7b9d93532780&lt;/GUID&gt;&lt;Name /&gt;&lt;IsSelected&gt;true&lt;/IsSelected&gt;&lt;Description&gt;No doubts at all- we can't lose!&lt;/Description&gt;&lt;Key&gt;5&lt;/Key&gt;&lt;IsAnswer&gt;false&lt;/IsAnswer&gt;&lt;SubChoiceData&gt;&lt;SubChoices&gt;&lt;SubChoice&gt;&lt;NumVotes&gt;19&lt;/NumVotes&gt;&lt;PercentageOfVotesCast&gt;19&lt;/PercentageOfVotesCast&gt;&lt;PercentageOfVotesCastAsString&gt;19%&lt;/PercentageOfVotesCastAsString&gt;&lt;PercentageOfVoters&gt;19&lt;/PercentageOfVoters&gt;&lt;PercentageOfVotersAsString&gt;19%&lt;/PercentageOfVotersAsString&gt;&lt;/SubChoice&gt;&lt;/SubChoices&gt;&lt;/SubChoiceData&gt;&lt;Score&gt;0&lt;/Score&gt;&lt;ChoiceRankings /&gt;&lt;AnswerSequenceNo&gt;0&lt;/AnswerSequenceNo&gt;&lt;/Choice&gt;&lt;/Choices&gt;&lt;HasData&gt;true&lt;/HasData&gt;&lt;MasterQuestionNumSubChoices&gt;0&lt;/MasterQuestionNumSubChoices&gt;&lt;TimeOpenMS&gt;0&lt;/TimeOpenMS&gt;&lt;IsQuestionWeighted&gt;false&lt;/IsQuestionWeighted&gt;&lt;CorrectAnswerVotesNumber&gt;0&lt;/CorrectAnswerVotesNumber&gt;&lt;CorrectAnswerVotesPercent&gt;0&lt;/CorrectAnswerVotesPercent&gt;&lt;ReactorPollDetails&gt;&lt;MeetingId&gt;0&lt;/MeetingId&gt;&lt;SessionId&gt;0&lt;/SessionId&gt;&lt;TenancyId&gt;0&lt;/TenancyId&gt;&lt;LatestPollId&gt;0&lt;/LatestPollId&gt;&lt;/ReactorPollDetails&gt;&lt;Ranking&gt;false&lt;/Ranking&gt;&lt;MaxNumResponses&gt;1&lt;/MaxNumResponses&gt;&lt;MultipleChoiceSubTypeValue&gt;AnyOrder&lt;/MultipleChoiceSubTypeValue&gt;&lt;/MultipleChoiceQuestion&gt;"/>
  <p:tag name="LASTMODE" val="&lt;?xml version=&quot;1.0&quot; encoding=&quot;utf-8&quot;?&gt;&lt;int&gt;0&lt;/int&gt;"/>
  <p:tag name="SEQUENCECOUNT" val="&lt;?xml version=&quot;1.0&quot; encoding=&quot;utf-8&quot;?&gt;&lt;int&gt;84&lt;/int&gt;"/>
  <p:tag name="MEETOO" val="d2e10192-d568-48e3-a6bc-67607e5ba58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ARTANIMATION" val="OpenQuestion"/>
  <p:tag name="QUESTIONGUID" val="81ee31ad-bfae-4e8a-8891-1b9a346a012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GUID" val="6f22995d-01b4-4d98-912e-d0cd95a3111f"/>
  <p:tag name="DESELECT" val="&lt;?xml version=&quot;1.0&quot; encoding=&quot;utf-8&quot;?&gt;&lt;ShapeEvent xmlns:xsi=&quot;http://www.w3.org/2001/XMLSchema-instance&quot; xmlns:xsd=&quot;http://www.w3.org/2001/XMLSchema&quot;&gt;&lt;Event&gt;SizePlaceholder&lt;/Event&gt;&lt;Arguments /&gt;&lt;/ShapeEvent&gt;"/>
  <p:tag name="SHAPEDETAILS" val="&lt;?xml version=&quot;1.0&quot; encoding=&quot;utf-8&quot;?&gt;&lt;ShapeDetails xmlns:xsi=&quot;http://www.w3.org/2001/XMLSchema-instance&quot; xmlns:xsd=&quot;http://www.w3.org/2001/XMLSchema&quot;&gt;&lt;GUID&gt;767b35b8-807c-49e5-9465-3fd9843acc26&lt;/GUID&gt;&lt;Name /&gt;&lt;ScreenPosition&gt;BottomRight&lt;/ScreenPosition&gt;&lt;BorderThickness&gt;10&lt;/BorderThickness&gt;&lt;Top&gt;102.85701&lt;/Top&gt;&lt;Left&gt;151.125122&lt;/Left&gt;&lt;Height&gt;263.5588&lt;/Height&gt;&lt;Width&gt;769.4463&lt;/Width&gt;&lt;/ShapeDetails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81ee31ad-bfae-4e8a-8891-1b9a346a012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81ee31ad-bfae-4e8a-8891-1b9a346a012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ataLabel"/>
  <p:tag name="QUESTIONGUID" val="81ee31ad-bfae-4e8a-8891-1b9a346a012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81ee31ad-bfae-4e8a-8891-1b9a346a012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81ee31ad-bfae-4e8a-8891-1b9a346a0128"/>
  <p:tag name="SHAPEDETAILS" val="&lt;?xml version=&quot;1.0&quot; encoding=&quot;utf-8&quot;?&gt;&lt;ShapeDetails xmlns:xsi=&quot;http://www.w3.org/2001/XMLSchema-instance&quot; xmlns:xsd=&quot;http://www.w3.org/2001/XMLSchema&quot;&gt;&lt;GUID&gt;b531c78b-b1fb-461a-a7e5-ae04711c47cc&lt;/GUID&gt;&lt;Name /&gt;&lt;ScreenPosition&gt;BottomRight&lt;/ScreenPosition&gt;&lt;BorderThickness&gt;10&lt;/BorderThickness&gt;&lt;Top&gt;134.15&lt;/Top&gt;&lt;Left&gt;195.05&lt;/Left&gt;&lt;Height&gt;20.61874&lt;/Height&gt;&lt;Width&gt;674.402039&lt;/Width&gt;&lt;/ShapeDetails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81ee31ad-bfae-4e8a-8891-1b9a346a012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81ee31ad-bfae-4e8a-8891-1b9a346a0128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ataLabel"/>
  <p:tag name="QUESTIONGUID" val="81ee31ad-bfae-4e8a-8891-1b9a346a0128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81ee31ad-bfae-4e8a-8891-1b9a346a0128"/>
  <p:tag name="SHAPEDETAILS" val="&lt;?xml version=&quot;1.0&quot; encoding=&quot;utf-8&quot;?&gt;&lt;ShapeDetails xmlns:xsi=&quot;http://www.w3.org/2001/XMLSchema-instance&quot; xmlns:xsd=&quot;http://www.w3.org/2001/XMLSchema&quot;&gt;&lt;GUID&gt;97d35fb7-c26e-4de5-9b23-0ab1ccfc3d86&lt;/GUID&gt;&lt;Name /&gt;&lt;ScreenPosition&gt;BottomRight&lt;/ScreenPosition&gt;&lt;BorderThickness&gt;10&lt;/BorderThickness&gt;&lt;Top&gt;187.061737&lt;/Top&gt;&lt;Left&gt;195.05&lt;/Left&gt;&lt;Height&gt;20.61874&lt;/Height&gt;&lt;Width&gt;674.402039&lt;/Width&gt;&lt;/ShapeDetails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81ee31ad-bfae-4e8a-8891-1b9a346a012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81ee31ad-bfae-4e8a-8891-1b9a346a0128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ataLabel"/>
  <p:tag name="QUESTIONGUID" val="81ee31ad-bfae-4e8a-8891-1b9a346a012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81ee31ad-bfae-4e8a-8891-1b9a346a0128"/>
  <p:tag name="SHAPEDETAILS" val="&lt;?xml version=&quot;1.0&quot; encoding=&quot;utf-8&quot;?&gt;&lt;ShapeDetails xmlns:xsi=&quot;http://www.w3.org/2001/XMLSchema-instance&quot; xmlns:xsd=&quot;http://www.w3.org/2001/XMLSchema&quot;&gt;&lt;GUID&gt;df2f3198-17e3-4aa8-ae90-e7e60562fbbb&lt;/GUID&gt;&lt;Name /&gt;&lt;ScreenPosition&gt;BottomRight&lt;/ScreenPosition&gt;&lt;BorderThickness&gt;10&lt;/BorderThickness&gt;&lt;Top&gt;239.973541&lt;/Top&gt;&lt;Left&gt;195.05&lt;/Left&gt;&lt;Height&gt;20.61874&lt;/Height&gt;&lt;Width&gt;674.402039&lt;/Width&gt;&lt;/ShapeDetails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81ee31ad-bfae-4e8a-8891-1b9a346a0128"/>
</p:tagLst>
</file>

<file path=ppt/theme/theme1.xml><?xml version="1.0" encoding="utf-8"?>
<a:theme xmlns:a="http://schemas.openxmlformats.org/drawingml/2006/main" name="Meetoo_4.10.16">
  <a:themeElements>
    <a:clrScheme name="Custom 1">
      <a:dk1>
        <a:srgbClr val="344146"/>
      </a:dk1>
      <a:lt1>
        <a:srgbClr val="FFFFFF"/>
      </a:lt1>
      <a:dk2>
        <a:srgbClr val="344146"/>
      </a:dk2>
      <a:lt2>
        <a:srgbClr val="E7E6E6"/>
      </a:lt2>
      <a:accent1>
        <a:srgbClr val="00AEEF"/>
      </a:accent1>
      <a:accent2>
        <a:srgbClr val="45C0AE"/>
      </a:accent2>
      <a:accent3>
        <a:srgbClr val="F7941E"/>
      </a:accent3>
      <a:accent4>
        <a:srgbClr val="0077A3"/>
      </a:accent4>
      <a:accent5>
        <a:srgbClr val="ECA89E"/>
      </a:accent5>
      <a:accent6>
        <a:srgbClr val="A8734C"/>
      </a:accent6>
      <a:hlink>
        <a:srgbClr val="FFFFFF"/>
      </a:hlink>
      <a:folHlink>
        <a:srgbClr val="ECA89E"/>
      </a:folHlink>
    </a:clrScheme>
    <a:fontScheme name="Meetoo Conte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none" rtlCol="0">
        <a:spAutoFit/>
      </a:bodyPr>
      <a:lstStyle>
        <a:defPPr>
          <a:defRPr sz="1400"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eetoo_4.10.16" id="{85135D49-4287-4C94-B46E-671AD02EE12D}" vid="{F72D8DC6-1D9F-4D5D-AC57-E3120BDF89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Meetoo_4.10.16</Template>
  <TotalTime>4446</TotalTime>
  <Words>1090</Words>
  <Application>Microsoft Office PowerPoint</Application>
  <PresentationFormat>Widescreen</PresentationFormat>
  <Paragraphs>273</Paragraphs>
  <Slides>25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verdana</vt:lpstr>
      <vt:lpstr>verdana</vt:lpstr>
      <vt:lpstr>Verdana Bold</vt:lpstr>
      <vt:lpstr>Meetoo_4.10.16</vt:lpstr>
      <vt:lpstr>Ready to use Polling questions for Internal Comms and Town hall meetings</vt:lpstr>
      <vt:lpstr>1. ‘Let it all out’ questions…</vt:lpstr>
      <vt:lpstr>Please help set the agenda for the meeting by sharing your thoughts or questions</vt:lpstr>
      <vt:lpstr>PowerPoint Presentation</vt:lpstr>
      <vt:lpstr>How clear are you on the strategy?</vt:lpstr>
      <vt:lpstr>How far off target are we currently for the year?</vt:lpstr>
      <vt:lpstr>The 3 headline features included in the Q3 product release will be...</vt:lpstr>
      <vt:lpstr>Please vote</vt:lpstr>
      <vt:lpstr>PowerPoint Presentation</vt:lpstr>
      <vt:lpstr>How confident are you that this strategy can be successful? </vt:lpstr>
      <vt:lpstr>How excited and motivated do you feel about the new strategy? </vt:lpstr>
      <vt:lpstr>Please vote</vt:lpstr>
      <vt:lpstr>PowerPoint Presentation</vt:lpstr>
      <vt:lpstr>Was this session a good use of your time?</vt:lpstr>
      <vt:lpstr>How would you rate this meeting?</vt:lpstr>
      <vt:lpstr>What were the 2 most useful or interesting parts of the meeting for you?</vt:lpstr>
      <vt:lpstr>PowerPoint Presentation</vt:lpstr>
      <vt:lpstr>What would you like to learn or hear about in the next meeting?</vt:lpstr>
      <vt:lpstr>How often should we hold these meetings?</vt:lpstr>
      <vt:lpstr>Name one thing that you what will you do differently as a result of this meeting?</vt:lpstr>
      <vt:lpstr>Appendix:  Using Meetoo </vt:lpstr>
      <vt:lpstr>A checklist to get you started…</vt:lpstr>
      <vt:lpstr>Introducing the app</vt:lpstr>
      <vt:lpstr>PowerPoint Presentation</vt:lpstr>
      <vt:lpstr>Resources and 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 interactive slides to transform your training sessions</dc:title>
  <dc:creator>Dermott Madden</dc:creator>
  <cp:lastModifiedBy>Peter Eyre</cp:lastModifiedBy>
  <cp:revision>168</cp:revision>
  <dcterms:created xsi:type="dcterms:W3CDTF">2017-03-07T13:32:27Z</dcterms:created>
  <dcterms:modified xsi:type="dcterms:W3CDTF">2017-06-12T14:58:40Z</dcterms:modified>
</cp:coreProperties>
</file>